
<file path=[Content_Types].xml><?xml version="1.0" encoding="utf-8"?>
<Types xmlns="http://schemas.openxmlformats.org/package/2006/content-types">
  <Default Extension="xml" ContentType="application/xml"/>
  <Default Extension="mp4"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Lst>
  <p:notesMasterIdLst>
    <p:notesMasterId r:id="rId50"/>
  </p:notesMasterIdLst>
  <p:sldIdLst>
    <p:sldId id="257" r:id="rId3"/>
    <p:sldId id="315" r:id="rId4"/>
    <p:sldId id="316" r:id="rId5"/>
    <p:sldId id="317" r:id="rId6"/>
    <p:sldId id="318" r:id="rId7"/>
    <p:sldId id="319" r:id="rId8"/>
    <p:sldId id="320" r:id="rId9"/>
    <p:sldId id="321" r:id="rId10"/>
    <p:sldId id="323" r:id="rId11"/>
    <p:sldId id="345" r:id="rId12"/>
    <p:sldId id="346" r:id="rId13"/>
    <p:sldId id="347" r:id="rId14"/>
    <p:sldId id="348" r:id="rId15"/>
    <p:sldId id="349" r:id="rId16"/>
    <p:sldId id="350" r:id="rId17"/>
    <p:sldId id="351" r:id="rId18"/>
    <p:sldId id="352" r:id="rId19"/>
    <p:sldId id="353" r:id="rId20"/>
    <p:sldId id="354" r:id="rId21"/>
    <p:sldId id="355" r:id="rId22"/>
    <p:sldId id="335" r:id="rId23"/>
    <p:sldId id="336" r:id="rId24"/>
    <p:sldId id="337" r:id="rId25"/>
    <p:sldId id="338" r:id="rId26"/>
    <p:sldId id="339" r:id="rId27"/>
    <p:sldId id="305" r:id="rId28"/>
    <p:sldId id="306" r:id="rId29"/>
    <p:sldId id="272" r:id="rId30"/>
    <p:sldId id="343" r:id="rId31"/>
    <p:sldId id="357" r:id="rId32"/>
    <p:sldId id="358" r:id="rId33"/>
    <p:sldId id="360" r:id="rId34"/>
    <p:sldId id="369" r:id="rId35"/>
    <p:sldId id="370" r:id="rId36"/>
    <p:sldId id="361" r:id="rId37"/>
    <p:sldId id="362" r:id="rId38"/>
    <p:sldId id="359" r:id="rId39"/>
    <p:sldId id="340" r:id="rId40"/>
    <p:sldId id="363" r:id="rId41"/>
    <p:sldId id="364" r:id="rId42"/>
    <p:sldId id="365" r:id="rId43"/>
    <p:sldId id="366" r:id="rId44"/>
    <p:sldId id="313" r:id="rId45"/>
    <p:sldId id="303" r:id="rId46"/>
    <p:sldId id="368" r:id="rId47"/>
    <p:sldId id="367" r:id="rId48"/>
    <p:sldId id="314" r:id="rId49"/>
  </p:sldIdLst>
  <p:sldSz cx="9144000" cy="5143500" type="screen16x9"/>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9" d="100"/>
          <a:sy n="89" d="100"/>
        </p:scale>
        <p:origin x="-800" y="-11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notesMaster" Target="notesMasters/notes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148"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AB32327D-0D3F-9849-9DCE-1781D8B917EB}" type="slidenum">
              <a:rPr lang="en-US"/>
              <a:pPr>
                <a:defRPr/>
              </a:pPr>
              <a:t>‹#›</a:t>
            </a:fld>
            <a:endParaRPr lang="en-US"/>
          </a:p>
        </p:txBody>
      </p:sp>
    </p:spTree>
    <p:extLst>
      <p:ext uri="{BB962C8B-B14F-4D97-AF65-F5344CB8AC3E}">
        <p14:creationId xmlns:p14="http://schemas.microsoft.com/office/powerpoint/2010/main" val="27408894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7BC44D4-A2E3-E843-93E1-35F8774A5F72}" type="slidenum">
              <a:rPr lang="en-US" sz="1200"/>
              <a:pPr/>
              <a:t>1</a:t>
            </a:fld>
            <a:endParaRPr lang="en-US" sz="1200"/>
          </a:p>
        </p:txBody>
      </p:sp>
      <p:sp>
        <p:nvSpPr>
          <p:cNvPr id="71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76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BA worries We don</a:t>
            </a:r>
            <a:r>
              <a:rPr lang="uk-UA"/>
              <a:t>’</a:t>
            </a:r>
            <a:r>
              <a:rPr lang="en-US" altLang="ja-JP"/>
              <a:t>t really know if the verbal response is actually correlated to real life, but we know its def not gonna be related if participants are not engaged. If they are not involved.</a:t>
            </a:r>
          </a:p>
          <a:p>
            <a:pPr eaLnBrk="1" hangingPunct="1"/>
            <a:r>
              <a:rPr lang="en-US"/>
              <a:t>We aimed to examine – our lab something about % of responses that people fucked around or went too fast, or straightlined, and was conducted in lab – ask Solomon for results. </a:t>
            </a:r>
          </a:p>
          <a:p>
            <a:pPr eaLnBrk="1" hangingPunct="1"/>
            <a:r>
              <a:rPr lang="en-US"/>
              <a:t>The purpose of this study was to examine potential methods of intervening when we assume that people were not engaging in reading behavior</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80898" name="Notes Placeholder 2"/>
          <p:cNvSpPr>
            <a:spLocks noGrp="1"/>
          </p:cNvSpPr>
          <p:nvPr>
            <p:ph type="body" idx="1"/>
          </p:nvPr>
        </p:nvSpPr>
        <p:spPr>
          <a:noFill/>
        </p:spPr>
        <p:txBody>
          <a:bodyPr/>
          <a:lstStyle/>
          <a:p>
            <a:r>
              <a:rPr lang="en-US"/>
              <a:t>Mostly white and female – biggest prob. Need more ethnic and sexual minorities. </a:t>
            </a:r>
          </a:p>
        </p:txBody>
      </p:sp>
      <p:sp>
        <p:nvSpPr>
          <p:cNvPr id="80899"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B5D7B1A-735F-E346-BD0A-CB9D3CB8C988}" type="slidenum">
              <a:rPr lang="en-US" sz="1200"/>
              <a:pPr/>
              <a:t>43</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82946" name="Notes Placeholder 2"/>
          <p:cNvSpPr>
            <a:spLocks noGrp="1"/>
          </p:cNvSpPr>
          <p:nvPr>
            <p:ph type="body" idx="1"/>
          </p:nvPr>
        </p:nvSpPr>
        <p:spPr>
          <a:noFill/>
        </p:spPr>
        <p:txBody>
          <a:bodyPr/>
          <a:lstStyle/>
          <a:p>
            <a:r>
              <a:rPr lang="en-US"/>
              <a:t>Replicate with different populations, do interventions that decrease racism also decrease sexual racism? Put pretty picture of multiracial couple here</a:t>
            </a:r>
          </a:p>
        </p:txBody>
      </p:sp>
      <p:sp>
        <p:nvSpPr>
          <p:cNvPr id="82947"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416EB64-96D9-AF42-BEA7-4F160881717A}" type="slidenum">
              <a:rPr lang="en-US" sz="1200"/>
              <a:pPr/>
              <a:t>44</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C2B5804-755E-634B-A40F-EBE61A6E402A}" type="slidenum">
              <a:rPr lang="en-US" sz="1200"/>
              <a:pPr/>
              <a:t>47</a:t>
            </a:fld>
            <a:endParaRPr lang="en-US" sz="1200"/>
          </a:p>
        </p:txBody>
      </p:sp>
      <p:sp>
        <p:nvSpPr>
          <p:cNvPr id="71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870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0962" name="Notes Placeholder 2"/>
          <p:cNvSpPr>
            <a:spLocks noGrp="1"/>
          </p:cNvSpPr>
          <p:nvPr>
            <p:ph type="body" idx="1"/>
          </p:nvPr>
        </p:nvSpPr>
        <p:spPr>
          <a:noFill/>
        </p:spPr>
        <p:txBody>
          <a:bodyPr/>
          <a:lstStyle/>
          <a:p>
            <a:endParaRPr lang="en-US"/>
          </a:p>
        </p:txBody>
      </p:sp>
      <p:sp>
        <p:nvSpPr>
          <p:cNvPr id="40963"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B7E11FF-2A30-3B43-96A1-EB905A2784E1}" type="slidenum">
              <a:rPr lang="en-US" sz="1200"/>
              <a:pPr/>
              <a:t>13</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5298" name="Notes Placeholder 2"/>
          <p:cNvSpPr>
            <a:spLocks noGrp="1"/>
          </p:cNvSpPr>
          <p:nvPr>
            <p:ph type="body" idx="1"/>
          </p:nvPr>
        </p:nvSpPr>
        <p:spPr>
          <a:noFill/>
        </p:spPr>
        <p:txBody>
          <a:bodyPr/>
          <a:lstStyle/>
          <a:p>
            <a:r>
              <a:rPr lang="en-US"/>
              <a:t>Purpose of study – influence people’s behavior to make them more engaged with survey</a:t>
            </a:r>
          </a:p>
        </p:txBody>
      </p:sp>
      <p:sp>
        <p:nvSpPr>
          <p:cNvPr id="55299"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3664105-F5D8-2F42-94E9-CE05CE69137A}" type="slidenum">
              <a:rPr lang="en-US" sz="1200"/>
              <a:pPr/>
              <a:t>26</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7346" name="Notes Placeholder 2"/>
          <p:cNvSpPr>
            <a:spLocks noGrp="1"/>
          </p:cNvSpPr>
          <p:nvPr>
            <p:ph type="body" idx="1"/>
          </p:nvPr>
        </p:nvSpPr>
        <p:spPr>
          <a:noFill/>
        </p:spPr>
        <p:txBody>
          <a:bodyPr/>
          <a:lstStyle/>
          <a:p>
            <a:r>
              <a:rPr lang="en-US"/>
              <a:t>Methods transition</a:t>
            </a:r>
          </a:p>
        </p:txBody>
      </p:sp>
      <p:sp>
        <p:nvSpPr>
          <p:cNvPr id="57347"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6A2F424-0D7B-0B48-9F95-8C4F246F3208}" type="slidenum">
              <a:rPr lang="en-US" sz="1200"/>
              <a:pPr/>
              <a:t>27</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9394" name="Notes Placeholder 2"/>
          <p:cNvSpPr>
            <a:spLocks noGrp="1"/>
          </p:cNvSpPr>
          <p:nvPr>
            <p:ph type="body" idx="1"/>
          </p:nvPr>
        </p:nvSpPr>
        <p:spPr>
          <a:noFill/>
        </p:spPr>
        <p:txBody>
          <a:bodyPr/>
          <a:lstStyle/>
          <a:p>
            <a:r>
              <a:rPr lang="en-US"/>
              <a:t>Completed any time, online, participant management software, surveys on qualtrics</a:t>
            </a:r>
          </a:p>
        </p:txBody>
      </p:sp>
      <p:sp>
        <p:nvSpPr>
          <p:cNvPr id="59395"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0E5272F-7649-E24D-A251-05F35DD173DE}" type="slidenum">
              <a:rPr lang="en-US" sz="1200"/>
              <a:pPr/>
              <a:t>28</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2466" name="Notes Placeholder 2"/>
          <p:cNvSpPr>
            <a:spLocks noGrp="1"/>
          </p:cNvSpPr>
          <p:nvPr>
            <p:ph type="body" idx="1"/>
          </p:nvPr>
        </p:nvSpPr>
        <p:spPr>
          <a:noFill/>
        </p:spPr>
        <p:txBody>
          <a:bodyPr/>
          <a:lstStyle/>
          <a:p>
            <a:r>
              <a:rPr lang="en-US"/>
              <a:t>Completed any time, online, participant management software, surveys on qualtrics</a:t>
            </a:r>
          </a:p>
        </p:txBody>
      </p:sp>
      <p:sp>
        <p:nvSpPr>
          <p:cNvPr id="62467"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4D92092-B1DD-DB4F-AE42-46EEAB034E05}" type="slidenum">
              <a:rPr lang="en-US" sz="1200"/>
              <a:pPr/>
              <a:t>30</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5538" name="Notes Placeholder 2"/>
          <p:cNvSpPr>
            <a:spLocks noGrp="1"/>
          </p:cNvSpPr>
          <p:nvPr>
            <p:ph type="body" idx="1"/>
          </p:nvPr>
        </p:nvSpPr>
        <p:spPr>
          <a:noFill/>
        </p:spPr>
        <p:txBody>
          <a:bodyPr/>
          <a:lstStyle/>
          <a:p>
            <a:r>
              <a:rPr lang="en-US"/>
              <a:t>Completed any time, online, participant management software, surveys on qualtrics</a:t>
            </a:r>
          </a:p>
        </p:txBody>
      </p:sp>
      <p:sp>
        <p:nvSpPr>
          <p:cNvPr id="65539"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8949176-CD57-8142-8DC5-2F9797C4A625}" type="slidenum">
              <a:rPr lang="en-US" sz="1200"/>
              <a:pPr/>
              <a:t>32</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70658" name="Notes Placeholder 2"/>
          <p:cNvSpPr>
            <a:spLocks noGrp="1"/>
          </p:cNvSpPr>
          <p:nvPr>
            <p:ph type="body" idx="1"/>
          </p:nvPr>
        </p:nvSpPr>
        <p:spPr>
          <a:noFill/>
        </p:spPr>
        <p:txBody>
          <a:bodyPr/>
          <a:lstStyle/>
          <a:p>
            <a:r>
              <a:rPr lang="en-US">
                <a:solidFill>
                  <a:srgbClr val="FFFFFF"/>
                </a:solidFill>
              </a:rPr>
              <a:t>df=60, chi-square – 127.59</a:t>
            </a:r>
          </a:p>
          <a:p>
            <a:r>
              <a:rPr lang="en-US">
                <a:solidFill>
                  <a:srgbClr val="FFFFFF"/>
                </a:solidFill>
              </a:rPr>
              <a:t>CFI – 0.97, TLI – 0.96</a:t>
            </a:r>
          </a:p>
          <a:p>
            <a:r>
              <a:rPr lang="en-US">
                <a:solidFill>
                  <a:srgbClr val="FFFFFF"/>
                </a:solidFill>
              </a:rPr>
              <a:t>RMSEA 0.054 [0.041-0.067]</a:t>
            </a:r>
          </a:p>
          <a:p>
            <a:r>
              <a:rPr lang="en-US">
                <a:solidFill>
                  <a:srgbClr val="FFFFFF"/>
                </a:solidFill>
              </a:rPr>
              <a:t>P value RMSEA&lt;0.05= 0.299</a:t>
            </a:r>
          </a:p>
          <a:p>
            <a:r>
              <a:rPr lang="en-US">
                <a:solidFill>
                  <a:srgbClr val="FFFFFF"/>
                </a:solidFill>
              </a:rPr>
              <a:t>SRMR – 0.061</a:t>
            </a:r>
          </a:p>
          <a:p>
            <a:endParaRPr lang="en-US"/>
          </a:p>
        </p:txBody>
      </p:sp>
      <p:sp>
        <p:nvSpPr>
          <p:cNvPr id="70659"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9D0A4DC-4C1D-8D4C-9CAC-9B7DE681A677}" type="slidenum">
              <a:rPr lang="en-US" sz="1200"/>
              <a:pPr/>
              <a:t>35</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73730" name="Notes Placeholder 2"/>
          <p:cNvSpPr>
            <a:spLocks noGrp="1"/>
          </p:cNvSpPr>
          <p:nvPr>
            <p:ph type="body" idx="1"/>
          </p:nvPr>
        </p:nvSpPr>
        <p:spPr>
          <a:noFill/>
        </p:spPr>
        <p:txBody>
          <a:bodyPr/>
          <a:lstStyle/>
          <a:p>
            <a:r>
              <a:rPr lang="en-US"/>
              <a:t>Date/sex POC – social dominance, diversity, comfort with differences, </a:t>
            </a:r>
          </a:p>
          <a:p>
            <a:r>
              <a:rPr lang="en-US"/>
              <a:t>White privilege – psy inflex, social dominance, diversity, comfort with differences, perspective taking, empathy</a:t>
            </a:r>
          </a:p>
          <a:p>
            <a:r>
              <a:rPr lang="en-US"/>
              <a:t>Sexual racism acceptability – psy flex, diversity</a:t>
            </a:r>
          </a:p>
        </p:txBody>
      </p:sp>
      <p:sp>
        <p:nvSpPr>
          <p:cNvPr id="73731"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CC3EFD7-D8A7-A442-84E3-22B9768B871D}" type="slidenum">
              <a:rPr lang="en-US" sz="1200"/>
              <a:pPr/>
              <a:t>37</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8BB522-9BDB-E14A-9DB9-62692A941399}" type="slidenum">
              <a:rPr lang="en-US"/>
              <a:pPr>
                <a:defRPr/>
              </a:pPr>
              <a:t>‹#›</a:t>
            </a:fld>
            <a:endParaRPr lang="en-US"/>
          </a:p>
        </p:txBody>
      </p:sp>
    </p:spTree>
    <p:extLst>
      <p:ext uri="{BB962C8B-B14F-4D97-AF65-F5344CB8AC3E}">
        <p14:creationId xmlns:p14="http://schemas.microsoft.com/office/powerpoint/2010/main" val="2227964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74536A-0866-8448-934C-4491155BF6A7}" type="slidenum">
              <a:rPr lang="en-US"/>
              <a:pPr>
                <a:defRPr/>
              </a:pPr>
              <a:t>‹#›</a:t>
            </a:fld>
            <a:endParaRPr lang="en-US"/>
          </a:p>
        </p:txBody>
      </p:sp>
    </p:spTree>
    <p:extLst>
      <p:ext uri="{BB962C8B-B14F-4D97-AF65-F5344CB8AC3E}">
        <p14:creationId xmlns:p14="http://schemas.microsoft.com/office/powerpoint/2010/main" val="377059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57200"/>
            <a:ext cx="5676900" cy="4114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01C2E1-61AF-C849-AB4A-364F30AED2D1}" type="slidenum">
              <a:rPr lang="en-US"/>
              <a:pPr>
                <a:defRPr/>
              </a:pPr>
              <a:t>‹#›</a:t>
            </a:fld>
            <a:endParaRPr lang="en-US"/>
          </a:p>
        </p:txBody>
      </p:sp>
    </p:spTree>
    <p:extLst>
      <p:ext uri="{BB962C8B-B14F-4D97-AF65-F5344CB8AC3E}">
        <p14:creationId xmlns:p14="http://schemas.microsoft.com/office/powerpoint/2010/main" val="1203863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43000"/>
            <a:ext cx="3430588" cy="251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p:cNvSpPr>
            <a:spLocks noGrp="1" noChangeArrowheads="1"/>
          </p:cNvSpPr>
          <p:nvPr/>
        </p:nvSpPr>
        <p:spPr bwMode="auto">
          <a:xfrm>
            <a:off x="1752600" y="4171950"/>
            <a:ext cx="7391400"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algn="ctr">
              <a:defRPr/>
            </a:pPr>
            <a:r>
              <a:rPr lang="en-US" sz="3200">
                <a:solidFill>
                  <a:schemeClr val="bg1"/>
                </a:solidFill>
                <a:latin typeface="Tahoma" charset="0"/>
                <a:ea typeface="ヒラギノ角ゴ Pro W3" charset="0"/>
                <a:cs typeface="ヒラギノ角ゴ Pro W3" charset="0"/>
              </a:rPr>
              <a:t>UM Center for Contextual Psychology</a:t>
            </a:r>
            <a:r>
              <a:rPr lang="en-US" sz="3200">
                <a:solidFill>
                  <a:schemeClr val="bg1"/>
                </a:solidFill>
                <a:latin typeface="Times New Roman" charset="0"/>
                <a:ea typeface="ヒラギノ角ゴ Pro W3" charset="0"/>
                <a:cs typeface="ヒラギノ角ゴ Pro W3" charset="0"/>
              </a:rPr>
              <a:t> </a:t>
            </a:r>
            <a:br>
              <a:rPr lang="en-US" sz="3200">
                <a:solidFill>
                  <a:schemeClr val="bg1"/>
                </a:solidFill>
                <a:latin typeface="Times New Roman" charset="0"/>
                <a:ea typeface="ヒラギノ角ゴ Pro W3" charset="0"/>
                <a:cs typeface="ヒラギノ角ゴ Pro W3" charset="0"/>
              </a:rPr>
            </a:br>
            <a:r>
              <a:rPr lang="en-US" sz="1400">
                <a:solidFill>
                  <a:schemeClr val="bg1"/>
                </a:solidFill>
                <a:ea typeface="ヒラギノ角ゴ Pro W3" charset="0"/>
                <a:cs typeface="ヒラギノ角ゴ Pro W3" charset="0"/>
              </a:rPr>
              <a:t>dedicated to</a:t>
            </a:r>
          </a:p>
          <a:p>
            <a:pPr>
              <a:defRPr/>
            </a:pPr>
            <a:r>
              <a:rPr lang="en-US" sz="2800" b="1">
                <a:solidFill>
                  <a:schemeClr val="bg1"/>
                </a:solidFill>
                <a:latin typeface="Edwardian Script ITC" charset="0"/>
                <a:ea typeface="ヒラギノ角ゴ Pro W3" charset="0"/>
                <a:cs typeface="ヒラギノ角ゴ Pro W3" charset="0"/>
              </a:rPr>
              <a:t>World Domination through Peace, Love, and Understanding</a:t>
            </a:r>
          </a:p>
        </p:txBody>
      </p:sp>
    </p:spTree>
    <p:extLst>
      <p:ext uri="{BB962C8B-B14F-4D97-AF65-F5344CB8AC3E}">
        <p14:creationId xmlns:p14="http://schemas.microsoft.com/office/powerpoint/2010/main" val="11369550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US"/>
              <a:t>World Domination through Peace, Love, and Understanding</a:t>
            </a:r>
            <a:endParaRPr lang="en-US" b="0">
              <a:latin typeface="Times" charset="0"/>
            </a:endParaRPr>
          </a:p>
        </p:txBody>
      </p:sp>
    </p:spTree>
    <p:extLst>
      <p:ext uri="{BB962C8B-B14F-4D97-AF65-F5344CB8AC3E}">
        <p14:creationId xmlns:p14="http://schemas.microsoft.com/office/powerpoint/2010/main" val="21236225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r>
              <a:rPr lang="en-US"/>
              <a:t>World Domination through Peace, Love, and Understanding</a:t>
            </a:r>
            <a:endParaRPr lang="en-US" b="0">
              <a:latin typeface="Times" charset="0"/>
            </a:endParaRPr>
          </a:p>
        </p:txBody>
      </p:sp>
    </p:spTree>
    <p:extLst>
      <p:ext uri="{BB962C8B-B14F-4D97-AF65-F5344CB8AC3E}">
        <p14:creationId xmlns:p14="http://schemas.microsoft.com/office/powerpoint/2010/main" val="19195264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r>
              <a:rPr lang="en-US"/>
              <a:t>World Domination through Peace, Love, and Understanding</a:t>
            </a:r>
            <a:endParaRPr lang="en-US" b="0">
              <a:latin typeface="Times" charset="0"/>
            </a:endParaRPr>
          </a:p>
        </p:txBody>
      </p:sp>
    </p:spTree>
    <p:extLst>
      <p:ext uri="{BB962C8B-B14F-4D97-AF65-F5344CB8AC3E}">
        <p14:creationId xmlns:p14="http://schemas.microsoft.com/office/powerpoint/2010/main" val="15645824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r>
              <a:rPr lang="en-US"/>
              <a:t>World Domination through Peace, Love, and Understanding</a:t>
            </a:r>
            <a:endParaRPr lang="en-US" b="0">
              <a:latin typeface="Times" charset="0"/>
            </a:endParaRPr>
          </a:p>
        </p:txBody>
      </p:sp>
    </p:spTree>
    <p:extLst>
      <p:ext uri="{BB962C8B-B14F-4D97-AF65-F5344CB8AC3E}">
        <p14:creationId xmlns:p14="http://schemas.microsoft.com/office/powerpoint/2010/main" val="16513282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r>
              <a:rPr lang="en-US"/>
              <a:t>World Domination through Peace, Love, and Understanding</a:t>
            </a:r>
            <a:endParaRPr lang="en-US" b="0">
              <a:latin typeface="Times" charset="0"/>
            </a:endParaRPr>
          </a:p>
        </p:txBody>
      </p:sp>
    </p:spTree>
    <p:extLst>
      <p:ext uri="{BB962C8B-B14F-4D97-AF65-F5344CB8AC3E}">
        <p14:creationId xmlns:p14="http://schemas.microsoft.com/office/powerpoint/2010/main" val="3002786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r>
              <a:rPr lang="en-US"/>
              <a:t>World Domination through Peace, Love, and Understanding</a:t>
            </a:r>
            <a:endParaRPr lang="en-US" b="0">
              <a:latin typeface="Times" charset="0"/>
            </a:endParaRPr>
          </a:p>
        </p:txBody>
      </p:sp>
    </p:spTree>
    <p:extLst>
      <p:ext uri="{BB962C8B-B14F-4D97-AF65-F5344CB8AC3E}">
        <p14:creationId xmlns:p14="http://schemas.microsoft.com/office/powerpoint/2010/main" val="14050520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US"/>
              <a:t>World Domination through Peace, Love, and Understanding</a:t>
            </a:r>
            <a:endParaRPr lang="en-US" b="0">
              <a:latin typeface="Times" charset="0"/>
            </a:endParaRPr>
          </a:p>
        </p:txBody>
      </p:sp>
    </p:spTree>
    <p:extLst>
      <p:ext uri="{BB962C8B-B14F-4D97-AF65-F5344CB8AC3E}">
        <p14:creationId xmlns:p14="http://schemas.microsoft.com/office/powerpoint/2010/main" val="3128276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0F5621-BC6C-4546-A16D-61F2BBFC1F6B}" type="slidenum">
              <a:rPr lang="en-US"/>
              <a:pPr>
                <a:defRPr/>
              </a:pPr>
              <a:t>‹#›</a:t>
            </a:fld>
            <a:endParaRPr lang="en-US"/>
          </a:p>
        </p:txBody>
      </p:sp>
    </p:spTree>
    <p:extLst>
      <p:ext uri="{BB962C8B-B14F-4D97-AF65-F5344CB8AC3E}">
        <p14:creationId xmlns:p14="http://schemas.microsoft.com/office/powerpoint/2010/main" val="20471705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US"/>
              <a:t>World Domination through Peace, Love, and Understanding</a:t>
            </a:r>
            <a:endParaRPr lang="en-US" b="0">
              <a:latin typeface="Times" charset="0"/>
            </a:endParaRPr>
          </a:p>
        </p:txBody>
      </p:sp>
    </p:spTree>
    <p:extLst>
      <p:ext uri="{BB962C8B-B14F-4D97-AF65-F5344CB8AC3E}">
        <p14:creationId xmlns:p14="http://schemas.microsoft.com/office/powerpoint/2010/main" val="10700594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US"/>
              <a:t>World Domination through Peace, Love, and Understanding</a:t>
            </a:r>
            <a:endParaRPr lang="en-US" b="0">
              <a:latin typeface="Times" charset="0"/>
            </a:endParaRPr>
          </a:p>
        </p:txBody>
      </p:sp>
    </p:spTree>
    <p:extLst>
      <p:ext uri="{BB962C8B-B14F-4D97-AF65-F5344CB8AC3E}">
        <p14:creationId xmlns:p14="http://schemas.microsoft.com/office/powerpoint/2010/main" val="13241087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171450"/>
            <a:ext cx="2019300" cy="44005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171450"/>
            <a:ext cx="5905500" cy="44005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US"/>
              <a:t>World Domination through Peace, Love, and Understanding</a:t>
            </a:r>
            <a:endParaRPr lang="en-US" b="0">
              <a:latin typeface="Times" charset="0"/>
            </a:endParaRPr>
          </a:p>
        </p:txBody>
      </p:sp>
    </p:spTree>
    <p:extLst>
      <p:ext uri="{BB962C8B-B14F-4D97-AF65-F5344CB8AC3E}">
        <p14:creationId xmlns:p14="http://schemas.microsoft.com/office/powerpoint/2010/main" val="2363766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ABF782-EB48-4A46-B9D1-A48ECA10EC9F}" type="slidenum">
              <a:rPr lang="en-US"/>
              <a:pPr>
                <a:defRPr/>
              </a:pPr>
              <a:t>‹#›</a:t>
            </a:fld>
            <a:endParaRPr lang="en-US"/>
          </a:p>
        </p:txBody>
      </p:sp>
    </p:spTree>
    <p:extLst>
      <p:ext uri="{BB962C8B-B14F-4D97-AF65-F5344CB8AC3E}">
        <p14:creationId xmlns:p14="http://schemas.microsoft.com/office/powerpoint/2010/main" val="538850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48590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590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ABFB28-D9E8-4040-BED8-16DFEDD02C19}" type="slidenum">
              <a:rPr lang="en-US"/>
              <a:pPr>
                <a:defRPr/>
              </a:pPr>
              <a:t>‹#›</a:t>
            </a:fld>
            <a:endParaRPr lang="en-US"/>
          </a:p>
        </p:txBody>
      </p:sp>
    </p:spTree>
    <p:extLst>
      <p:ext uri="{BB962C8B-B14F-4D97-AF65-F5344CB8AC3E}">
        <p14:creationId xmlns:p14="http://schemas.microsoft.com/office/powerpoint/2010/main" val="415804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3C60335-BCA8-974A-A55F-BAC6047F652E}" type="slidenum">
              <a:rPr lang="en-US"/>
              <a:pPr>
                <a:defRPr/>
              </a:pPr>
              <a:t>‹#›</a:t>
            </a:fld>
            <a:endParaRPr lang="en-US"/>
          </a:p>
        </p:txBody>
      </p:sp>
    </p:spTree>
    <p:extLst>
      <p:ext uri="{BB962C8B-B14F-4D97-AF65-F5344CB8AC3E}">
        <p14:creationId xmlns:p14="http://schemas.microsoft.com/office/powerpoint/2010/main" val="1806223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C81B0BE-D480-1946-9903-BAB1572970A5}" type="slidenum">
              <a:rPr lang="en-US"/>
              <a:pPr>
                <a:defRPr/>
              </a:pPr>
              <a:t>‹#›</a:t>
            </a:fld>
            <a:endParaRPr lang="en-US"/>
          </a:p>
        </p:txBody>
      </p:sp>
    </p:spTree>
    <p:extLst>
      <p:ext uri="{BB962C8B-B14F-4D97-AF65-F5344CB8AC3E}">
        <p14:creationId xmlns:p14="http://schemas.microsoft.com/office/powerpoint/2010/main" val="2525131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91B7F49-EACA-0F45-9867-6F6D3EC0526F}" type="slidenum">
              <a:rPr lang="en-US"/>
              <a:pPr>
                <a:defRPr/>
              </a:pPr>
              <a:t>‹#›</a:t>
            </a:fld>
            <a:endParaRPr lang="en-US"/>
          </a:p>
        </p:txBody>
      </p:sp>
    </p:spTree>
    <p:extLst>
      <p:ext uri="{BB962C8B-B14F-4D97-AF65-F5344CB8AC3E}">
        <p14:creationId xmlns:p14="http://schemas.microsoft.com/office/powerpoint/2010/main" val="4018585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730A2E-A7CF-9A42-8E07-FB92A4D9F875}" type="slidenum">
              <a:rPr lang="en-US"/>
              <a:pPr>
                <a:defRPr/>
              </a:pPr>
              <a:t>‹#›</a:t>
            </a:fld>
            <a:endParaRPr lang="en-US"/>
          </a:p>
        </p:txBody>
      </p:sp>
    </p:spTree>
    <p:extLst>
      <p:ext uri="{BB962C8B-B14F-4D97-AF65-F5344CB8AC3E}">
        <p14:creationId xmlns:p14="http://schemas.microsoft.com/office/powerpoint/2010/main" val="1660084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5A7297A-443D-CD43-B897-FD5F5FD5F4D9}" type="slidenum">
              <a:rPr lang="en-US"/>
              <a:pPr>
                <a:defRPr/>
              </a:pPr>
              <a:t>‹#›</a:t>
            </a:fld>
            <a:endParaRPr lang="en-US"/>
          </a:p>
        </p:txBody>
      </p:sp>
    </p:spTree>
    <p:extLst>
      <p:ext uri="{BB962C8B-B14F-4D97-AF65-F5344CB8AC3E}">
        <p14:creationId xmlns:p14="http://schemas.microsoft.com/office/powerpoint/2010/main" val="287403852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485900"/>
            <a:ext cx="7772400" cy="308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4686300"/>
            <a:ext cx="190500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4686300"/>
            <a:ext cx="289560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4686300"/>
            <a:ext cx="190500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a:defRPr/>
            </a:pPr>
            <a:fld id="{E37A23A5-5B9F-C544-97F6-3A3C2CCA49D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22"/>
            </a:gs>
          </a:gsLst>
          <a:lin ang="27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533400" y="171450"/>
            <a:ext cx="8077200" cy="5715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914400"/>
            <a:ext cx="7772400" cy="36576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ftr" sz="quarter" idx="3"/>
          </p:nvPr>
        </p:nvSpPr>
        <p:spPr bwMode="auto">
          <a:xfrm>
            <a:off x="3429000" y="4686300"/>
            <a:ext cx="49530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600" b="1">
                <a:solidFill>
                  <a:schemeClr val="bg1"/>
                </a:solidFill>
                <a:latin typeface="Edwardian Script ITC" charset="0"/>
                <a:ea typeface="ヒラギノ角ゴ Pro W3" charset="0"/>
                <a:cs typeface="ヒラギノ角ゴ Pro W3" charset="0"/>
              </a:defRPr>
            </a:lvl1pPr>
          </a:lstStyle>
          <a:p>
            <a:pPr>
              <a:defRPr/>
            </a:pPr>
            <a:r>
              <a:rPr lang="en-US"/>
              <a:t>World Domination through Peace, Love, and Understanding</a:t>
            </a:r>
            <a:endParaRPr lang="en-US" b="0">
              <a:latin typeface="Times" charset="0"/>
            </a:endParaRPr>
          </a:p>
        </p:txBody>
      </p:sp>
      <p:pic>
        <p:nvPicPr>
          <p:cNvPr id="13317"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2400" y="4413250"/>
            <a:ext cx="31242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78"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iming>
    <p:tnLst>
      <p:par>
        <p:cTn xmlns:p14="http://schemas.microsoft.com/office/powerpoint/2010/main" id="1" dur="indefinite" restart="never" nodeType="tmRoot"/>
      </p:par>
    </p:tnLst>
  </p:timing>
  <p:hf sldNum="0" hdr="0" dt="0"/>
  <p:txStyles>
    <p:titleStyle>
      <a:lvl1pPr algn="r" rtl="0" eaLnBrk="0" fontAlgn="base" hangingPunct="0">
        <a:spcBef>
          <a:spcPct val="0"/>
        </a:spcBef>
        <a:spcAft>
          <a:spcPct val="0"/>
        </a:spcAft>
        <a:defRPr sz="3600" b="1">
          <a:solidFill>
            <a:schemeClr val="bg1"/>
          </a:solidFill>
          <a:latin typeface="+mj-lt"/>
          <a:ea typeface="+mj-ea"/>
          <a:cs typeface="ＭＳ Ｐゴシック" charset="0"/>
        </a:defRPr>
      </a:lvl1pPr>
      <a:lvl2pPr algn="r"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2pPr>
      <a:lvl3pPr algn="r"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3pPr>
      <a:lvl4pPr algn="r"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4pPr>
      <a:lvl5pPr algn="r"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5pPr>
      <a:lvl6pPr marL="457200" algn="r" rtl="0" eaLnBrk="0" fontAlgn="base" hangingPunct="0">
        <a:spcBef>
          <a:spcPct val="0"/>
        </a:spcBef>
        <a:spcAft>
          <a:spcPct val="0"/>
        </a:spcAft>
        <a:defRPr sz="3600" b="1">
          <a:solidFill>
            <a:schemeClr val="bg1"/>
          </a:solidFill>
          <a:latin typeface="Arial" charset="0"/>
          <a:ea typeface="ＭＳ Ｐゴシック" charset="0"/>
        </a:defRPr>
      </a:lvl6pPr>
      <a:lvl7pPr marL="914400" algn="r" rtl="0" eaLnBrk="0" fontAlgn="base" hangingPunct="0">
        <a:spcBef>
          <a:spcPct val="0"/>
        </a:spcBef>
        <a:spcAft>
          <a:spcPct val="0"/>
        </a:spcAft>
        <a:defRPr sz="3600" b="1">
          <a:solidFill>
            <a:schemeClr val="bg1"/>
          </a:solidFill>
          <a:latin typeface="Arial" charset="0"/>
          <a:ea typeface="ＭＳ Ｐゴシック" charset="0"/>
        </a:defRPr>
      </a:lvl7pPr>
      <a:lvl8pPr marL="1371600" algn="r" rtl="0" eaLnBrk="0" fontAlgn="base" hangingPunct="0">
        <a:spcBef>
          <a:spcPct val="0"/>
        </a:spcBef>
        <a:spcAft>
          <a:spcPct val="0"/>
        </a:spcAft>
        <a:defRPr sz="3600" b="1">
          <a:solidFill>
            <a:schemeClr val="bg1"/>
          </a:solidFill>
          <a:latin typeface="Arial" charset="0"/>
          <a:ea typeface="ＭＳ Ｐゴシック" charset="0"/>
        </a:defRPr>
      </a:lvl8pPr>
      <a:lvl9pPr marL="1828800" algn="r" rtl="0" eaLnBrk="0" fontAlgn="base" hangingPunct="0">
        <a:spcBef>
          <a:spcPct val="0"/>
        </a:spcBef>
        <a:spcAft>
          <a:spcPct val="0"/>
        </a:spcAft>
        <a:defRPr sz="3600" b="1">
          <a:solidFill>
            <a:schemeClr val="bg1"/>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ＭＳ Ｐゴシック" charset="0"/>
        </a:defRPr>
      </a:lvl1pPr>
      <a:lvl2pPr marL="742950" indent="-285750" algn="l" rtl="0" eaLnBrk="0" fontAlgn="base" hangingPunct="0">
        <a:spcBef>
          <a:spcPct val="20000"/>
        </a:spcBef>
        <a:spcAft>
          <a:spcPct val="0"/>
        </a:spcAft>
        <a:buSzPct val="80000"/>
        <a:buFont typeface="Wingdings" charset="0"/>
        <a:buChar char="§"/>
        <a:defRPr sz="3200">
          <a:solidFill>
            <a:schemeClr val="bg1"/>
          </a:solidFill>
          <a:latin typeface="+mn-lt"/>
          <a:ea typeface="+mn-ea"/>
        </a:defRPr>
      </a:lvl2pPr>
      <a:lvl3pPr marL="1143000" indent="-228600" algn="l" rtl="0" eaLnBrk="0" fontAlgn="base" hangingPunct="0">
        <a:spcBef>
          <a:spcPct val="20000"/>
        </a:spcBef>
        <a:spcAft>
          <a:spcPct val="0"/>
        </a:spcAft>
        <a:buChar char="•"/>
        <a:defRPr sz="3200">
          <a:solidFill>
            <a:schemeClr val="bg1"/>
          </a:solidFill>
          <a:latin typeface="+mn-lt"/>
          <a:ea typeface="+mn-ea"/>
        </a:defRPr>
      </a:lvl3pPr>
      <a:lvl4pPr marL="1600200" indent="-228600" algn="l" rtl="0" eaLnBrk="0" fontAlgn="base" hangingPunct="0">
        <a:spcBef>
          <a:spcPct val="20000"/>
        </a:spcBef>
        <a:spcAft>
          <a:spcPct val="0"/>
        </a:spcAft>
        <a:buSzPct val="80000"/>
        <a:buFont typeface="Wingdings" charset="0"/>
        <a:buChar char="§"/>
        <a:defRPr sz="3200">
          <a:solidFill>
            <a:schemeClr val="bg1"/>
          </a:solidFill>
          <a:latin typeface="+mn-lt"/>
          <a:ea typeface="+mn-ea"/>
        </a:defRPr>
      </a:lvl4pPr>
      <a:lvl5pPr marL="2057400" indent="-228600" algn="l" rtl="0" eaLnBrk="0" fontAlgn="base" hangingPunct="0">
        <a:spcBef>
          <a:spcPct val="20000"/>
        </a:spcBef>
        <a:spcAft>
          <a:spcPct val="0"/>
        </a:spcAft>
        <a:buChar char="»"/>
        <a:defRPr sz="3200">
          <a:solidFill>
            <a:schemeClr val="bg1"/>
          </a:solidFill>
          <a:latin typeface="+mn-lt"/>
          <a:ea typeface="+mn-ea"/>
        </a:defRPr>
      </a:lvl5pPr>
      <a:lvl6pPr marL="2514600" indent="-228600" algn="l" rtl="0" eaLnBrk="0" fontAlgn="base" hangingPunct="0">
        <a:spcBef>
          <a:spcPct val="20000"/>
        </a:spcBef>
        <a:spcAft>
          <a:spcPct val="0"/>
        </a:spcAft>
        <a:buChar char="»"/>
        <a:defRPr sz="3200">
          <a:solidFill>
            <a:schemeClr val="bg1"/>
          </a:solidFill>
          <a:latin typeface="+mn-lt"/>
          <a:ea typeface="+mn-ea"/>
        </a:defRPr>
      </a:lvl6pPr>
      <a:lvl7pPr marL="2971800" indent="-228600" algn="l" rtl="0" eaLnBrk="0" fontAlgn="base" hangingPunct="0">
        <a:spcBef>
          <a:spcPct val="20000"/>
        </a:spcBef>
        <a:spcAft>
          <a:spcPct val="0"/>
        </a:spcAft>
        <a:buChar char="»"/>
        <a:defRPr sz="3200">
          <a:solidFill>
            <a:schemeClr val="bg1"/>
          </a:solidFill>
          <a:latin typeface="+mn-lt"/>
          <a:ea typeface="+mn-ea"/>
        </a:defRPr>
      </a:lvl7pPr>
      <a:lvl8pPr marL="3429000" indent="-228600" algn="l" rtl="0" eaLnBrk="0" fontAlgn="base" hangingPunct="0">
        <a:spcBef>
          <a:spcPct val="20000"/>
        </a:spcBef>
        <a:spcAft>
          <a:spcPct val="0"/>
        </a:spcAft>
        <a:buChar char="»"/>
        <a:defRPr sz="3200">
          <a:solidFill>
            <a:schemeClr val="bg1"/>
          </a:solidFill>
          <a:latin typeface="+mn-lt"/>
          <a:ea typeface="+mn-ea"/>
        </a:defRPr>
      </a:lvl8pPr>
      <a:lvl9pPr marL="3886200" indent="-228600" algn="l" rtl="0" eaLnBrk="0" fontAlgn="base" hangingPunct="0">
        <a:spcBef>
          <a:spcPct val="20000"/>
        </a:spcBef>
        <a:spcAft>
          <a:spcPct val="0"/>
        </a:spcAft>
        <a:buChar char="»"/>
        <a:defRPr sz="32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8.png"/><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5.png"/><Relationship Id="rId3"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7.png"/><Relationship Id="rId3"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8.png"/><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18.xml"/><Relationship Id="rId2"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18.xml"/><Relationship Id="rId2"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 Id="rId3"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 Id="rId3"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 Id="rId3"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1" Type="http://schemas.openxmlformats.org/officeDocument/2006/relationships/slideLayout" Target="../slideLayouts/slideLayout18.xml"/><Relationship Id="rId2" Type="http://schemas.openxmlformats.org/officeDocument/2006/relationships/image" Target="../media/image4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18.xml"/><Relationship Id="rId2" Type="http://schemas.openxmlformats.org/officeDocument/2006/relationships/notesSlide" Target="../notesSlides/notesSlide8.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png"/><Relationship Id="rId1" Type="http://schemas.openxmlformats.org/officeDocument/2006/relationships/slideLayout" Target="../slideLayouts/slideLayout18.xml"/><Relationship Id="rId2"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1" Type="http://schemas.openxmlformats.org/officeDocument/2006/relationships/slideLayout" Target="../slideLayouts/slideLayout18.xml"/><Relationship Id="rId2" Type="http://schemas.openxmlformats.org/officeDocument/2006/relationships/notesSlide" Target="../notesSlides/notesSlide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18.xml"/><Relationship Id="rId2" Type="http://schemas.openxmlformats.org/officeDocument/2006/relationships/notesSlide" Target="../notesSlides/notesSlide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 Id="rId3" Type="http://schemas.openxmlformats.org/officeDocument/2006/relationships/image" Target="../media/image65.png"/></Relationships>
</file>

<file path=ppt/slides/_rels/slide45.xml.rels><?xml version="1.0" encoding="UTF-8" standalone="yes"?>
<Relationships xmlns="http://schemas.openxmlformats.org/package/2006/relationships"><Relationship Id="rId11" Type="http://schemas.openxmlformats.org/officeDocument/2006/relationships/image" Target="../media/image75.png"/><Relationship Id="rId12" Type="http://schemas.openxmlformats.org/officeDocument/2006/relationships/image" Target="../media/image76.png"/><Relationship Id="rId1" Type="http://schemas.openxmlformats.org/officeDocument/2006/relationships/slideLayout" Target="../slideLayouts/slideLayout18.xml"/><Relationship Id="rId2" Type="http://schemas.openxmlformats.org/officeDocument/2006/relationships/image" Target="../media/image66.png"/><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71.png"/><Relationship Id="rId8" Type="http://schemas.openxmlformats.org/officeDocument/2006/relationships/image" Target="../media/image72.png"/><Relationship Id="rId9" Type="http://schemas.openxmlformats.org/officeDocument/2006/relationships/image" Target="../media/image73.png"/><Relationship Id="rId10" Type="http://schemas.openxmlformats.org/officeDocument/2006/relationships/image" Target="../media/image7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7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png"/><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png"/><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1.png"/><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13.png"/><Relationship Id="rId1" Type="http://schemas.microsoft.com/office/2007/relationships/media" Target="../media/media1.mp4"/><Relationship Id="rId2"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Grp="1" noChangeArrowheads="1"/>
          </p:cNvSpPr>
          <p:nvPr>
            <p:ph type="ctrTitle" idx="4294967295"/>
          </p:nvPr>
        </p:nvSpPr>
        <p:spPr>
          <a:xfrm>
            <a:off x="1371600" y="0"/>
            <a:ext cx="7772400" cy="1771650"/>
          </a:xfrm>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sz="3200" dirty="0" smtClean="0"/>
              <a:t>Developing a measure of Acceptance and Action towards Inter-racial Intimacy (aka Sexual Racism)</a:t>
            </a:r>
            <a:endParaRPr lang="en-US" sz="2400" dirty="0">
              <a:latin typeface="Arial" charset="0"/>
              <a:ea typeface="ＭＳ Ｐゴシック" charset="0"/>
            </a:endParaRPr>
          </a:p>
        </p:txBody>
      </p:sp>
      <p:sp>
        <p:nvSpPr>
          <p:cNvPr id="5122" name="Rectangle 3"/>
          <p:cNvSpPr>
            <a:spLocks noGrp="1" noChangeArrowheads="1"/>
          </p:cNvSpPr>
          <p:nvPr>
            <p:ph type="subTitle" idx="4294967295"/>
          </p:nvPr>
        </p:nvSpPr>
        <p:spPr>
          <a:xfrm>
            <a:off x="2971800" y="2171700"/>
            <a:ext cx="6400800" cy="1314450"/>
          </a:xfrm>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ctr">
              <a:buFontTx/>
              <a:buNone/>
              <a:defRPr/>
            </a:pPr>
            <a:r>
              <a:rPr lang="en-US" dirty="0" smtClean="0">
                <a:latin typeface="Arial" charset="0"/>
                <a:ea typeface="ＭＳ Ｐゴシック" charset="0"/>
              </a:rPr>
              <a:t>Yash Bhambhani, Maureen Flynn, Karen Kate </a:t>
            </a:r>
            <a:r>
              <a:rPr lang="en-US" dirty="0" err="1" smtClean="0">
                <a:latin typeface="Arial" charset="0"/>
                <a:ea typeface="ＭＳ Ｐゴシック" charset="0"/>
              </a:rPr>
              <a:t>Kellum</a:t>
            </a:r>
            <a:r>
              <a:rPr lang="en-US" dirty="0" smtClean="0">
                <a:latin typeface="Arial" charset="0"/>
                <a:ea typeface="ＭＳ Ｐゴシック" charset="0"/>
              </a:rPr>
              <a:t> &amp; Kelly G. Wilson</a:t>
            </a:r>
            <a:endParaRPr lang="en-US" dirty="0">
              <a:latin typeface="Arial" charset="0"/>
              <a:ea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59000" y="0"/>
            <a:ext cx="48069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triped Right Arrow 2"/>
          <p:cNvSpPr/>
          <p:nvPr/>
        </p:nvSpPr>
        <p:spPr>
          <a:xfrm>
            <a:off x="341313" y="3816350"/>
            <a:ext cx="1657350" cy="592138"/>
          </a:xfrm>
          <a:prstGeom prst="striped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88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4572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triped Right Arrow 2"/>
          <p:cNvSpPr/>
          <p:nvPr/>
        </p:nvSpPr>
        <p:spPr>
          <a:xfrm>
            <a:off x="341313" y="4113213"/>
            <a:ext cx="1657350" cy="592137"/>
          </a:xfrm>
          <a:prstGeom prst="striped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28900" y="0"/>
            <a:ext cx="38639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triped Right Arrow 2"/>
          <p:cNvSpPr/>
          <p:nvPr/>
        </p:nvSpPr>
        <p:spPr>
          <a:xfrm>
            <a:off x="666750" y="1184275"/>
            <a:ext cx="1655763" cy="593725"/>
          </a:xfrm>
          <a:prstGeom prst="striped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93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0"/>
            <a:ext cx="45688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triped Right Arrow 2"/>
          <p:cNvSpPr/>
          <p:nvPr/>
        </p:nvSpPr>
        <p:spPr>
          <a:xfrm>
            <a:off x="341313" y="4113213"/>
            <a:ext cx="1657350" cy="592137"/>
          </a:xfrm>
          <a:prstGeom prst="striped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Striped Right Arrow 3"/>
          <p:cNvSpPr/>
          <p:nvPr/>
        </p:nvSpPr>
        <p:spPr>
          <a:xfrm>
            <a:off x="493713" y="1403350"/>
            <a:ext cx="1657350" cy="592138"/>
          </a:xfrm>
          <a:prstGeom prst="striped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41600" y="0"/>
            <a:ext cx="38576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triped Right Arrow 2"/>
          <p:cNvSpPr/>
          <p:nvPr/>
        </p:nvSpPr>
        <p:spPr>
          <a:xfrm>
            <a:off x="341313" y="3914775"/>
            <a:ext cx="1657350" cy="592138"/>
          </a:xfrm>
          <a:prstGeom prst="striped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0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41600" y="0"/>
            <a:ext cx="38576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0"/>
            <a:ext cx="456406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triped Right Arrow 3"/>
          <p:cNvSpPr/>
          <p:nvPr/>
        </p:nvSpPr>
        <p:spPr>
          <a:xfrm>
            <a:off x="341313" y="4113213"/>
            <a:ext cx="1657350" cy="592137"/>
          </a:xfrm>
          <a:prstGeom prst="striped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3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84400" y="0"/>
            <a:ext cx="47561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triped Right Arrow 2"/>
          <p:cNvSpPr/>
          <p:nvPr/>
        </p:nvSpPr>
        <p:spPr>
          <a:xfrm>
            <a:off x="341313" y="4113213"/>
            <a:ext cx="1657350" cy="592137"/>
          </a:xfrm>
          <a:prstGeom prst="striped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05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45688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triped Right Arrow 2"/>
          <p:cNvSpPr/>
          <p:nvPr/>
        </p:nvSpPr>
        <p:spPr>
          <a:xfrm>
            <a:off x="341313" y="4113213"/>
            <a:ext cx="1657350" cy="592137"/>
          </a:xfrm>
          <a:prstGeom prst="striped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08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456406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triped Right Arrow 2"/>
          <p:cNvSpPr/>
          <p:nvPr/>
        </p:nvSpPr>
        <p:spPr>
          <a:xfrm>
            <a:off x="341313" y="4113213"/>
            <a:ext cx="1657350" cy="592137"/>
          </a:xfrm>
          <a:prstGeom prst="striped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10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0" y="285750"/>
            <a:ext cx="406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triped Right Arrow 2"/>
          <p:cNvSpPr/>
          <p:nvPr/>
        </p:nvSpPr>
        <p:spPr>
          <a:xfrm>
            <a:off x="341313" y="4113213"/>
            <a:ext cx="1657350" cy="592137"/>
          </a:xfrm>
          <a:prstGeom prst="striped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World Domination through Peace, Love, and Understanding</a:t>
            </a:r>
            <a:endParaRPr lang="en-US" b="0">
              <a:latin typeface="Times" charset="0"/>
            </a:endParaRPr>
          </a:p>
        </p:txBody>
      </p:sp>
      <p:pic>
        <p:nvPicPr>
          <p:cNvPr id="2867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575" y="-85725"/>
            <a:ext cx="9299575"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12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4572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triped Right Arrow 2"/>
          <p:cNvSpPr/>
          <p:nvPr/>
        </p:nvSpPr>
        <p:spPr>
          <a:xfrm>
            <a:off x="341313" y="4113213"/>
            <a:ext cx="1657350" cy="592137"/>
          </a:xfrm>
          <a:prstGeom prst="striped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69620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450138" y="4022725"/>
            <a:ext cx="14478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Box 3"/>
          <p:cNvSpPr txBox="1">
            <a:spLocks noChangeArrowheads="1"/>
          </p:cNvSpPr>
          <p:nvPr/>
        </p:nvSpPr>
        <p:spPr bwMode="auto">
          <a:xfrm>
            <a:off x="8305800" y="3333750"/>
            <a:ext cx="957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00"/>
                </a:solidFill>
              </a:rPr>
              <a:t>High</a:t>
            </a:r>
          </a:p>
        </p:txBody>
      </p:sp>
      <p:sp>
        <p:nvSpPr>
          <p:cNvPr id="49156" name="TextBox 4"/>
          <p:cNvSpPr txBox="1">
            <a:spLocks noChangeArrowheads="1"/>
          </p:cNvSpPr>
          <p:nvPr/>
        </p:nvSpPr>
        <p:spPr bwMode="auto">
          <a:xfrm>
            <a:off x="8382000" y="4476750"/>
            <a:ext cx="957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00"/>
                </a:solidFill>
              </a:rPr>
              <a:t>Low</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708900"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412038" y="4022725"/>
            <a:ext cx="14478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Box 3"/>
          <p:cNvSpPr txBox="1">
            <a:spLocks noChangeArrowheads="1"/>
          </p:cNvSpPr>
          <p:nvPr/>
        </p:nvSpPr>
        <p:spPr bwMode="auto">
          <a:xfrm>
            <a:off x="8415338" y="3444875"/>
            <a:ext cx="6715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High</a:t>
            </a:r>
          </a:p>
        </p:txBody>
      </p:sp>
      <p:sp>
        <p:nvSpPr>
          <p:cNvPr id="50180" name="TextBox 4"/>
          <p:cNvSpPr txBox="1">
            <a:spLocks noChangeArrowheads="1"/>
          </p:cNvSpPr>
          <p:nvPr/>
        </p:nvSpPr>
        <p:spPr bwMode="auto">
          <a:xfrm>
            <a:off x="8415338" y="4608513"/>
            <a:ext cx="6715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Low</a:t>
            </a:r>
          </a:p>
        </p:txBody>
      </p:sp>
      <p:pic>
        <p:nvPicPr>
          <p:cNvPr id="5018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450138" y="4022725"/>
            <a:ext cx="14478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TextBox 6"/>
          <p:cNvSpPr txBox="1">
            <a:spLocks noChangeArrowheads="1"/>
          </p:cNvSpPr>
          <p:nvPr/>
        </p:nvSpPr>
        <p:spPr bwMode="auto">
          <a:xfrm>
            <a:off x="8305800" y="3333750"/>
            <a:ext cx="957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00"/>
                </a:solidFill>
              </a:rPr>
              <a:t>High</a:t>
            </a:r>
          </a:p>
        </p:txBody>
      </p:sp>
      <p:sp>
        <p:nvSpPr>
          <p:cNvPr id="50183" name="TextBox 7"/>
          <p:cNvSpPr txBox="1">
            <a:spLocks noChangeArrowheads="1"/>
          </p:cNvSpPr>
          <p:nvPr/>
        </p:nvSpPr>
        <p:spPr bwMode="auto">
          <a:xfrm>
            <a:off x="8305800" y="4476750"/>
            <a:ext cx="957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00"/>
                </a:solidFill>
              </a:rPr>
              <a:t>Low</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68350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450138" y="4011613"/>
            <a:ext cx="14478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Box 3"/>
          <p:cNvSpPr txBox="1">
            <a:spLocks noChangeArrowheads="1"/>
          </p:cNvSpPr>
          <p:nvPr/>
        </p:nvSpPr>
        <p:spPr bwMode="auto">
          <a:xfrm>
            <a:off x="8415338" y="3444875"/>
            <a:ext cx="6715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High</a:t>
            </a:r>
          </a:p>
        </p:txBody>
      </p:sp>
      <p:sp>
        <p:nvSpPr>
          <p:cNvPr id="51204" name="TextBox 4"/>
          <p:cNvSpPr txBox="1">
            <a:spLocks noChangeArrowheads="1"/>
          </p:cNvSpPr>
          <p:nvPr/>
        </p:nvSpPr>
        <p:spPr bwMode="auto">
          <a:xfrm>
            <a:off x="8415338" y="4608513"/>
            <a:ext cx="6715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Low</a:t>
            </a:r>
          </a:p>
        </p:txBody>
      </p:sp>
      <p:pic>
        <p:nvPicPr>
          <p:cNvPr id="5120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450138" y="4022725"/>
            <a:ext cx="14478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TextBox 6"/>
          <p:cNvSpPr txBox="1">
            <a:spLocks noChangeArrowheads="1"/>
          </p:cNvSpPr>
          <p:nvPr/>
        </p:nvSpPr>
        <p:spPr bwMode="auto">
          <a:xfrm>
            <a:off x="8305800" y="3333750"/>
            <a:ext cx="957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00"/>
                </a:solidFill>
              </a:rPr>
              <a:t>High</a:t>
            </a:r>
          </a:p>
        </p:txBody>
      </p:sp>
      <p:sp>
        <p:nvSpPr>
          <p:cNvPr id="51207" name="TextBox 7"/>
          <p:cNvSpPr txBox="1">
            <a:spLocks noChangeArrowheads="1"/>
          </p:cNvSpPr>
          <p:nvPr/>
        </p:nvSpPr>
        <p:spPr bwMode="auto">
          <a:xfrm>
            <a:off x="8305800" y="4476750"/>
            <a:ext cx="957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00"/>
                </a:solidFill>
              </a:rPr>
              <a:t>Low</a:t>
            </a: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World Domination through Peace, Love, and Understanding</a:t>
            </a:r>
            <a:endParaRPr lang="en-US" b="0">
              <a:latin typeface="Times" charset="0"/>
            </a:endParaRPr>
          </a:p>
        </p:txBody>
      </p:sp>
      <p:pic>
        <p:nvPicPr>
          <p:cNvPr id="5222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 y="31750"/>
            <a:ext cx="4713287"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2647950"/>
            <a:ext cx="9144000"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0"/>
            <a:ext cx="457200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World Domination through Peace, Love, and Understanding</a:t>
            </a:r>
            <a:endParaRPr lang="en-US" b="0">
              <a:latin typeface="Times" charset="0"/>
            </a:endParaRPr>
          </a:p>
        </p:txBody>
      </p:sp>
      <p:pic>
        <p:nvPicPr>
          <p:cNvPr id="5325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40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114550"/>
            <a:ext cx="9144000"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288" y="4003675"/>
            <a:ext cx="9144001"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World Domination through Peace, Love, and Understanding</a:t>
            </a:r>
            <a:endParaRPr lang="en-US" b="0">
              <a:latin typeface="Times" charset="0"/>
            </a:endParaRPr>
          </a:p>
        </p:txBody>
      </p:sp>
      <p:pic>
        <p:nvPicPr>
          <p:cNvPr id="5427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028700"/>
            <a:ext cx="6665913" cy="254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World Domination through Peace, Love, and Understanding</a:t>
            </a:r>
            <a:endParaRPr lang="en-US" b="0">
              <a:latin typeface="Times" charset="0"/>
            </a:endParaRPr>
          </a:p>
        </p:txBody>
      </p:sp>
      <p:pic>
        <p:nvPicPr>
          <p:cNvPr id="5632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5486400"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1504950"/>
            <a:ext cx="5200650" cy="317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World Domination through Peace, Love, and Understanding</a:t>
            </a:r>
            <a:endParaRPr lang="en-US" b="0">
              <a:latin typeface="Times" charset="0"/>
            </a:endParaRPr>
          </a:p>
        </p:txBody>
      </p:sp>
      <p:pic>
        <p:nvPicPr>
          <p:cNvPr id="5837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9275" y="0"/>
            <a:ext cx="102425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Rounded Rectangle 3"/>
          <p:cNvSpPr>
            <a:spLocks noChangeArrowheads="1"/>
          </p:cNvSpPr>
          <p:nvPr/>
        </p:nvSpPr>
        <p:spPr bwMode="auto">
          <a:xfrm>
            <a:off x="-533400" y="0"/>
            <a:ext cx="10287000" cy="5143500"/>
          </a:xfrm>
          <a:prstGeom prst="roundRect">
            <a:avLst>
              <a:gd name="adj" fmla="val 1792"/>
            </a:avLst>
          </a:prstGeom>
          <a:solidFill>
            <a:schemeClr val="bg1">
              <a:alpha val="85097"/>
            </a:schemeClr>
          </a:solidFill>
          <a:ln w="28575">
            <a:noFill/>
            <a:round/>
            <a:headEnd/>
            <a:tailEnd/>
          </a:ln>
        </p:spPr>
        <p:txBody>
          <a:bodyPr/>
          <a:lstStyle/>
          <a:p>
            <a:pPr>
              <a:defRPr/>
            </a:pPr>
            <a:endParaRPr lang="en-US" dirty="0">
              <a:latin typeface="Courier" charset="0"/>
              <a:cs typeface="Courier" charset="0"/>
            </a:endParaRPr>
          </a:p>
          <a:p>
            <a:pPr marL="1606550">
              <a:defRPr/>
            </a:pPr>
            <a:r>
              <a:rPr lang="en-US" sz="3200" i="1" dirty="0">
                <a:latin typeface="Courier" charset="0"/>
                <a:cs typeface="Courier" charset="0"/>
              </a:rPr>
              <a:t>Study 1 (EFA)</a:t>
            </a:r>
          </a:p>
          <a:p>
            <a:pPr marL="1606550">
              <a:defRPr/>
            </a:pPr>
            <a:r>
              <a:rPr lang="en-US" sz="3200" i="1" dirty="0">
                <a:latin typeface="Courier" charset="0"/>
                <a:cs typeface="Courier" charset="0"/>
              </a:rPr>
              <a:t>N</a:t>
            </a:r>
            <a:r>
              <a:rPr lang="en-US" sz="3200" dirty="0">
                <a:latin typeface="Courier" charset="0"/>
                <a:cs typeface="Courier" charset="0"/>
              </a:rPr>
              <a:t> = 371</a:t>
            </a:r>
          </a:p>
          <a:p>
            <a:pPr marL="1606550">
              <a:defRPr/>
            </a:pPr>
            <a:endParaRPr lang="en-US" dirty="0">
              <a:latin typeface="Courier" charset="0"/>
              <a:cs typeface="Courier" charset="0"/>
            </a:endParaRPr>
          </a:p>
          <a:p>
            <a:pPr marL="1606550">
              <a:defRPr/>
            </a:pPr>
            <a:r>
              <a:rPr lang="en-US" dirty="0">
                <a:latin typeface="Courier" charset="0"/>
                <a:cs typeface="Courier" charset="0"/>
              </a:rPr>
              <a:t>Age = 18.7 (</a:t>
            </a:r>
            <a:r>
              <a:rPr lang="en-US" i="1" dirty="0">
                <a:latin typeface="Courier" charset="0"/>
                <a:cs typeface="Courier" charset="0"/>
              </a:rPr>
              <a:t>SD</a:t>
            </a:r>
            <a:r>
              <a:rPr lang="en-US" dirty="0">
                <a:latin typeface="Courier" charset="0"/>
                <a:cs typeface="Courier" charset="0"/>
              </a:rPr>
              <a:t> = 0.7)</a:t>
            </a:r>
          </a:p>
          <a:p>
            <a:pPr marL="1606550">
              <a:defRPr/>
            </a:pPr>
            <a:endParaRPr lang="en-US" dirty="0">
              <a:latin typeface="Courier" charset="0"/>
              <a:cs typeface="Courier" charset="0"/>
            </a:endParaRPr>
          </a:p>
          <a:p>
            <a:pPr marL="1606550">
              <a:defRPr/>
            </a:pPr>
            <a:r>
              <a:rPr lang="en-US" dirty="0">
                <a:latin typeface="Courier" charset="0"/>
                <a:cs typeface="Courier" charset="0"/>
              </a:rPr>
              <a:t>66% women</a:t>
            </a:r>
          </a:p>
          <a:p>
            <a:pPr marL="1606550">
              <a:defRPr/>
            </a:pPr>
            <a:r>
              <a:rPr lang="en-US" dirty="0">
                <a:latin typeface="Courier" charset="0"/>
                <a:cs typeface="Courier" charset="0"/>
              </a:rPr>
              <a:t>82% White</a:t>
            </a:r>
          </a:p>
          <a:p>
            <a:pPr marL="1606550">
              <a:defRPr/>
            </a:pPr>
            <a:r>
              <a:rPr lang="en-US" dirty="0">
                <a:latin typeface="Courier" charset="0"/>
                <a:cs typeface="Courier" charset="0"/>
              </a:rPr>
              <a:t>7% LGBT</a:t>
            </a:r>
          </a:p>
          <a:p>
            <a:pPr marL="1606550">
              <a:defRPr/>
            </a:pPr>
            <a:r>
              <a:rPr lang="en-US" dirty="0">
                <a:latin typeface="Courier" charset="0"/>
                <a:cs typeface="Courier" charset="0"/>
              </a:rPr>
              <a:t>Intro to Psych students</a:t>
            </a:r>
          </a:p>
          <a:p>
            <a:pPr marL="1606550">
              <a:defRPr/>
            </a:pPr>
            <a:r>
              <a:rPr lang="en-US" dirty="0" err="1">
                <a:latin typeface="Courier" charset="0"/>
                <a:cs typeface="Courier" charset="0"/>
              </a:rPr>
              <a:t>Qualtrics</a:t>
            </a:r>
            <a:endParaRPr lang="en-US" dirty="0">
              <a:latin typeface="Courier" charset="0"/>
              <a:cs typeface="Courier" charset="0"/>
            </a:endParaRPr>
          </a:p>
          <a:p>
            <a:pPr marL="1606550">
              <a:defRPr/>
            </a:pPr>
            <a:endParaRPr lang="en-US" dirty="0">
              <a:latin typeface="Courier" charset="0"/>
              <a:cs typeface="Courier" charset="0"/>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Box 2"/>
          <p:cNvSpPr txBox="1">
            <a:spLocks noChangeArrowheads="1"/>
          </p:cNvSpPr>
          <p:nvPr/>
        </p:nvSpPr>
        <p:spPr bwMode="auto">
          <a:xfrm>
            <a:off x="7435850" y="1746250"/>
            <a:ext cx="157003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FFFF00"/>
                </a:solidFill>
                <a:latin typeface="Andale Mono" charset="0"/>
                <a:cs typeface="Andale Mono" charset="0"/>
              </a:rPr>
              <a:t>11-item</a:t>
            </a:r>
          </a:p>
          <a:p>
            <a:endParaRPr lang="en-US" sz="2000">
              <a:solidFill>
                <a:srgbClr val="FFFF00"/>
              </a:solidFill>
              <a:latin typeface="Andale Mono" charset="0"/>
              <a:cs typeface="Andale Mono" charset="0"/>
            </a:endParaRPr>
          </a:p>
          <a:p>
            <a:endParaRPr lang="en-US" sz="2000">
              <a:solidFill>
                <a:srgbClr val="FFFF00"/>
              </a:solidFill>
              <a:latin typeface="Andale Mono" charset="0"/>
              <a:cs typeface="Andale Mono" charset="0"/>
            </a:endParaRPr>
          </a:p>
          <a:p>
            <a:r>
              <a:rPr lang="en-US" sz="2000">
                <a:solidFill>
                  <a:srgbClr val="FFFF00"/>
                </a:solidFill>
                <a:latin typeface="Andale Mono" charset="0"/>
                <a:cs typeface="Andale Mono" charset="0"/>
              </a:rPr>
              <a:t>3 factors</a:t>
            </a:r>
          </a:p>
          <a:p>
            <a:endParaRPr lang="en-US" sz="2000">
              <a:solidFill>
                <a:srgbClr val="FFFF00"/>
              </a:solidFill>
              <a:latin typeface="Andale Mono" charset="0"/>
              <a:cs typeface="Andale Mono" charset="0"/>
            </a:endParaRPr>
          </a:p>
        </p:txBody>
      </p:sp>
      <p:pic>
        <p:nvPicPr>
          <p:cNvPr id="6041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9881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World Domination through Peace, Love, and Understanding</a:t>
            </a:r>
            <a:endParaRPr lang="en-US" b="0">
              <a:latin typeface="Times" charset="0"/>
            </a:endParaRPr>
          </a:p>
        </p:txBody>
      </p:sp>
      <p:pic>
        <p:nvPicPr>
          <p:cNvPr id="2969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463"/>
            <a:ext cx="9144000" cy="516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World Domination through Peace, Love, and Understanding</a:t>
            </a:r>
            <a:endParaRPr lang="en-US" b="0">
              <a:latin typeface="Times" charset="0"/>
            </a:endParaRPr>
          </a:p>
        </p:txBody>
      </p:sp>
      <p:pic>
        <p:nvPicPr>
          <p:cNvPr id="6144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9275" y="0"/>
            <a:ext cx="102425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Rounded Rectangle 3"/>
          <p:cNvSpPr>
            <a:spLocks noChangeArrowheads="1"/>
          </p:cNvSpPr>
          <p:nvPr/>
        </p:nvSpPr>
        <p:spPr bwMode="auto">
          <a:xfrm>
            <a:off x="-533400" y="0"/>
            <a:ext cx="10287000" cy="5143500"/>
          </a:xfrm>
          <a:prstGeom prst="roundRect">
            <a:avLst>
              <a:gd name="adj" fmla="val 1792"/>
            </a:avLst>
          </a:prstGeom>
          <a:solidFill>
            <a:schemeClr val="bg1">
              <a:alpha val="85097"/>
            </a:schemeClr>
          </a:solidFill>
          <a:ln w="28575">
            <a:noFill/>
            <a:round/>
            <a:headEnd/>
            <a:tailEnd/>
          </a:ln>
        </p:spPr>
        <p:txBody>
          <a:bodyPr/>
          <a:lstStyle/>
          <a:p>
            <a:pPr>
              <a:defRPr/>
            </a:pPr>
            <a:endParaRPr lang="en-US" dirty="0">
              <a:latin typeface="Courier" charset="0"/>
              <a:cs typeface="Courier" charset="0"/>
            </a:endParaRPr>
          </a:p>
          <a:p>
            <a:pPr marL="1606550">
              <a:defRPr/>
            </a:pPr>
            <a:r>
              <a:rPr lang="en-US" sz="3200" i="1" dirty="0">
                <a:latin typeface="Courier" charset="0"/>
                <a:cs typeface="Courier" charset="0"/>
              </a:rPr>
              <a:t>Study 2 (EFA - II)</a:t>
            </a:r>
          </a:p>
          <a:p>
            <a:pPr marL="1606550">
              <a:defRPr/>
            </a:pPr>
            <a:r>
              <a:rPr lang="en-US" sz="3200" i="1" dirty="0">
                <a:latin typeface="Courier" charset="0"/>
                <a:cs typeface="Courier" charset="0"/>
              </a:rPr>
              <a:t>N</a:t>
            </a:r>
            <a:r>
              <a:rPr lang="en-US" sz="3200" dirty="0">
                <a:latin typeface="Courier" charset="0"/>
                <a:cs typeface="Courier" charset="0"/>
              </a:rPr>
              <a:t> = 379</a:t>
            </a:r>
          </a:p>
          <a:p>
            <a:pPr marL="1606550">
              <a:defRPr/>
            </a:pPr>
            <a:endParaRPr lang="en-US" dirty="0">
              <a:latin typeface="Courier" charset="0"/>
              <a:cs typeface="Courier" charset="0"/>
            </a:endParaRPr>
          </a:p>
          <a:p>
            <a:pPr marL="1606550">
              <a:defRPr/>
            </a:pPr>
            <a:r>
              <a:rPr lang="en-US" dirty="0">
                <a:latin typeface="Courier" charset="0"/>
                <a:cs typeface="Courier" charset="0"/>
              </a:rPr>
              <a:t>Age = 19.5 (</a:t>
            </a:r>
            <a:r>
              <a:rPr lang="en-US" i="1" dirty="0">
                <a:latin typeface="Courier" charset="0"/>
                <a:cs typeface="Courier" charset="0"/>
              </a:rPr>
              <a:t>SD</a:t>
            </a:r>
            <a:r>
              <a:rPr lang="en-US" dirty="0">
                <a:latin typeface="Courier" charset="0"/>
                <a:cs typeface="Courier" charset="0"/>
              </a:rPr>
              <a:t> = 1.79)</a:t>
            </a:r>
          </a:p>
          <a:p>
            <a:pPr marL="1606550">
              <a:defRPr/>
            </a:pPr>
            <a:endParaRPr lang="en-US" dirty="0">
              <a:latin typeface="Courier" charset="0"/>
              <a:cs typeface="Courier" charset="0"/>
            </a:endParaRPr>
          </a:p>
          <a:p>
            <a:pPr marL="1606550">
              <a:defRPr/>
            </a:pPr>
            <a:r>
              <a:rPr lang="en-US" dirty="0">
                <a:latin typeface="Courier" charset="0"/>
                <a:cs typeface="Courier" charset="0"/>
              </a:rPr>
              <a:t>70% women</a:t>
            </a:r>
          </a:p>
          <a:p>
            <a:pPr marL="1606550">
              <a:defRPr/>
            </a:pPr>
            <a:r>
              <a:rPr lang="en-US" dirty="0">
                <a:latin typeface="Courier" charset="0"/>
                <a:cs typeface="Courier" charset="0"/>
              </a:rPr>
              <a:t>77% White</a:t>
            </a:r>
          </a:p>
          <a:p>
            <a:pPr marL="1606550">
              <a:defRPr/>
            </a:pPr>
            <a:r>
              <a:rPr lang="en-US" dirty="0">
                <a:latin typeface="Courier" charset="0"/>
                <a:cs typeface="Courier" charset="0"/>
              </a:rPr>
              <a:t>8.4% LGBT</a:t>
            </a:r>
          </a:p>
          <a:p>
            <a:pPr marL="1606550">
              <a:defRPr/>
            </a:pPr>
            <a:r>
              <a:rPr lang="en-US" dirty="0">
                <a:latin typeface="Courier" charset="0"/>
                <a:cs typeface="Courier" charset="0"/>
              </a:rPr>
              <a:t>Intro to Psych students</a:t>
            </a:r>
          </a:p>
          <a:p>
            <a:pPr marL="1606550">
              <a:defRPr/>
            </a:pPr>
            <a:r>
              <a:rPr lang="en-US" dirty="0" err="1">
                <a:latin typeface="Courier" charset="0"/>
                <a:cs typeface="Courier" charset="0"/>
              </a:rPr>
              <a:t>Qualtrics</a:t>
            </a:r>
            <a:endParaRPr lang="en-US" dirty="0">
              <a:latin typeface="Courier" charset="0"/>
              <a:cs typeface="Courier" charset="0"/>
            </a:endParaRPr>
          </a:p>
          <a:p>
            <a:pPr marL="1606550">
              <a:defRPr/>
            </a:pPr>
            <a:endParaRPr lang="en-US" dirty="0">
              <a:latin typeface="Courier" charset="0"/>
              <a:cs typeface="Courier" charset="0"/>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348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3914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0" name="TextBox 3"/>
          <p:cNvSpPr txBox="1">
            <a:spLocks noChangeArrowheads="1"/>
          </p:cNvSpPr>
          <p:nvPr/>
        </p:nvSpPr>
        <p:spPr bwMode="auto">
          <a:xfrm>
            <a:off x="7435850" y="1746250"/>
            <a:ext cx="157003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FFFF00"/>
                </a:solidFill>
                <a:latin typeface="Andale Mono" charset="0"/>
                <a:cs typeface="Andale Mono" charset="0"/>
              </a:rPr>
              <a:t>13-item</a:t>
            </a:r>
          </a:p>
          <a:p>
            <a:endParaRPr lang="en-US" sz="2000">
              <a:solidFill>
                <a:srgbClr val="FFFF00"/>
              </a:solidFill>
              <a:latin typeface="Andale Mono" charset="0"/>
              <a:cs typeface="Andale Mono" charset="0"/>
            </a:endParaRPr>
          </a:p>
          <a:p>
            <a:endParaRPr lang="en-US" sz="2000">
              <a:solidFill>
                <a:srgbClr val="FFFF00"/>
              </a:solidFill>
              <a:latin typeface="Andale Mono" charset="0"/>
              <a:cs typeface="Andale Mono" charset="0"/>
            </a:endParaRPr>
          </a:p>
          <a:p>
            <a:r>
              <a:rPr lang="en-US" sz="2000">
                <a:solidFill>
                  <a:srgbClr val="FFFF00"/>
                </a:solidFill>
                <a:latin typeface="Andale Mono" charset="0"/>
                <a:cs typeface="Andale Mono" charset="0"/>
              </a:rPr>
              <a:t>3 factors</a:t>
            </a:r>
          </a:p>
          <a:p>
            <a:endParaRPr lang="en-US" sz="2000">
              <a:solidFill>
                <a:srgbClr val="FFFF00"/>
              </a:solidFill>
              <a:latin typeface="Andale Mono" charset="0"/>
              <a:cs typeface="Andale Mono" charset="0"/>
            </a:endParaRPr>
          </a:p>
        </p:txBody>
      </p:sp>
      <p:sp>
        <p:nvSpPr>
          <p:cNvPr id="63491" name="Oval 4"/>
          <p:cNvSpPr>
            <a:spLocks noChangeArrowheads="1"/>
          </p:cNvSpPr>
          <p:nvPr/>
        </p:nvSpPr>
        <p:spPr bwMode="auto">
          <a:xfrm>
            <a:off x="304800" y="819150"/>
            <a:ext cx="609600" cy="30480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63492" name="Oval 6"/>
          <p:cNvSpPr>
            <a:spLocks noChangeArrowheads="1"/>
          </p:cNvSpPr>
          <p:nvPr/>
        </p:nvSpPr>
        <p:spPr bwMode="auto">
          <a:xfrm>
            <a:off x="304800" y="1200150"/>
            <a:ext cx="609600" cy="30480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63493" name="Oval 7"/>
          <p:cNvSpPr>
            <a:spLocks noChangeArrowheads="1"/>
          </p:cNvSpPr>
          <p:nvPr/>
        </p:nvSpPr>
        <p:spPr bwMode="auto">
          <a:xfrm>
            <a:off x="304800" y="4400550"/>
            <a:ext cx="609600" cy="30480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World Domination through Peace, Love, and Understanding</a:t>
            </a:r>
            <a:endParaRPr lang="en-US" b="0">
              <a:latin typeface="Times" charset="0"/>
            </a:endParaRPr>
          </a:p>
        </p:txBody>
      </p:sp>
      <p:pic>
        <p:nvPicPr>
          <p:cNvPr id="6451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9275" y="0"/>
            <a:ext cx="102425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Rounded Rectangle 3"/>
          <p:cNvSpPr>
            <a:spLocks noChangeArrowheads="1"/>
          </p:cNvSpPr>
          <p:nvPr/>
        </p:nvSpPr>
        <p:spPr bwMode="auto">
          <a:xfrm>
            <a:off x="-533400" y="0"/>
            <a:ext cx="10287000" cy="5143500"/>
          </a:xfrm>
          <a:prstGeom prst="roundRect">
            <a:avLst>
              <a:gd name="adj" fmla="val 1792"/>
            </a:avLst>
          </a:prstGeom>
          <a:solidFill>
            <a:schemeClr val="bg1">
              <a:alpha val="85097"/>
            </a:schemeClr>
          </a:solidFill>
          <a:ln w="28575">
            <a:noFill/>
            <a:round/>
            <a:headEnd/>
            <a:tailEnd/>
          </a:ln>
        </p:spPr>
        <p:txBody>
          <a:bodyPr/>
          <a:lstStyle/>
          <a:p>
            <a:pPr>
              <a:defRPr/>
            </a:pPr>
            <a:endParaRPr lang="en-US" dirty="0">
              <a:latin typeface="Courier" charset="0"/>
              <a:cs typeface="Courier" charset="0"/>
            </a:endParaRPr>
          </a:p>
          <a:p>
            <a:pPr marL="1606550">
              <a:defRPr/>
            </a:pPr>
            <a:r>
              <a:rPr lang="en-US" sz="3200" i="1" dirty="0">
                <a:latin typeface="Courier" charset="0"/>
                <a:cs typeface="Courier" charset="0"/>
              </a:rPr>
              <a:t>Study 2 (CFA)</a:t>
            </a:r>
          </a:p>
          <a:p>
            <a:pPr marL="1606550">
              <a:defRPr/>
            </a:pPr>
            <a:r>
              <a:rPr lang="en-US" sz="3200" i="1" dirty="0">
                <a:latin typeface="Courier" charset="0"/>
                <a:cs typeface="Courier" charset="0"/>
              </a:rPr>
              <a:t>N</a:t>
            </a:r>
            <a:r>
              <a:rPr lang="en-US" sz="3200" dirty="0">
                <a:latin typeface="Courier" charset="0"/>
                <a:cs typeface="Courier" charset="0"/>
              </a:rPr>
              <a:t> = 379</a:t>
            </a:r>
          </a:p>
          <a:p>
            <a:pPr marL="1606550">
              <a:defRPr/>
            </a:pPr>
            <a:endParaRPr lang="en-US" dirty="0">
              <a:latin typeface="Courier" charset="0"/>
              <a:cs typeface="Courier" charset="0"/>
            </a:endParaRPr>
          </a:p>
          <a:p>
            <a:pPr marL="1606550">
              <a:defRPr/>
            </a:pPr>
            <a:r>
              <a:rPr lang="en-US" dirty="0">
                <a:latin typeface="Courier" charset="0"/>
                <a:cs typeface="Courier" charset="0"/>
              </a:rPr>
              <a:t>Age = 19.6 (</a:t>
            </a:r>
            <a:r>
              <a:rPr lang="en-US" i="1" dirty="0">
                <a:latin typeface="Courier" charset="0"/>
                <a:cs typeface="Courier" charset="0"/>
              </a:rPr>
              <a:t>SD</a:t>
            </a:r>
            <a:r>
              <a:rPr lang="en-US" dirty="0">
                <a:latin typeface="Courier" charset="0"/>
                <a:cs typeface="Courier" charset="0"/>
              </a:rPr>
              <a:t> = 2.58)</a:t>
            </a:r>
          </a:p>
          <a:p>
            <a:pPr marL="1606550">
              <a:defRPr/>
            </a:pPr>
            <a:endParaRPr lang="en-US" dirty="0">
              <a:latin typeface="Courier" charset="0"/>
              <a:cs typeface="Courier" charset="0"/>
            </a:endParaRPr>
          </a:p>
          <a:p>
            <a:pPr marL="1606550">
              <a:defRPr/>
            </a:pPr>
            <a:r>
              <a:rPr lang="en-US" dirty="0">
                <a:latin typeface="Courier" charset="0"/>
                <a:cs typeface="Courier" charset="0"/>
              </a:rPr>
              <a:t>69% women</a:t>
            </a:r>
          </a:p>
          <a:p>
            <a:pPr marL="1606550">
              <a:defRPr/>
            </a:pPr>
            <a:r>
              <a:rPr lang="en-US" dirty="0">
                <a:latin typeface="Courier" charset="0"/>
                <a:cs typeface="Courier" charset="0"/>
              </a:rPr>
              <a:t>82% White</a:t>
            </a:r>
          </a:p>
          <a:p>
            <a:pPr marL="1606550">
              <a:defRPr/>
            </a:pPr>
            <a:r>
              <a:rPr lang="en-US" dirty="0">
                <a:latin typeface="Courier" charset="0"/>
                <a:cs typeface="Courier" charset="0"/>
              </a:rPr>
              <a:t>6% LGBT</a:t>
            </a:r>
          </a:p>
          <a:p>
            <a:pPr marL="1606550">
              <a:defRPr/>
            </a:pPr>
            <a:r>
              <a:rPr lang="en-US" dirty="0">
                <a:latin typeface="Courier" charset="0"/>
                <a:cs typeface="Courier" charset="0"/>
              </a:rPr>
              <a:t>Intro to Psych students</a:t>
            </a:r>
          </a:p>
          <a:p>
            <a:pPr marL="1606550">
              <a:defRPr/>
            </a:pPr>
            <a:r>
              <a:rPr lang="en-US" dirty="0" err="1">
                <a:latin typeface="Courier" charset="0"/>
                <a:cs typeface="Courier" charset="0"/>
              </a:rPr>
              <a:t>Qualtrics</a:t>
            </a:r>
            <a:endParaRPr lang="en-US" dirty="0">
              <a:latin typeface="Courier" charset="0"/>
              <a:cs typeface="Courier" charset="0"/>
            </a:endParaRPr>
          </a:p>
          <a:p>
            <a:pPr marL="1606550">
              <a:defRPr/>
            </a:pPr>
            <a:endParaRPr lang="en-US" dirty="0">
              <a:latin typeface="Courier" charset="0"/>
              <a:cs typeface="Courier" charset="0"/>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0"/>
            <a:ext cx="2667000"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85750"/>
            <a:ext cx="3492500"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51525" y="2987675"/>
            <a:ext cx="3292475"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2038350"/>
            <a:ext cx="3216275"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971800" y="133350"/>
            <a:ext cx="1608546" cy="923330"/>
          </a:xfrm>
          <a:prstGeom prst="rect">
            <a:avLst/>
          </a:prstGeom>
          <a:noFill/>
        </p:spPr>
        <p:txBody>
          <a:bodyPr wrap="none">
            <a:spAutoFit/>
          </a:bodyPr>
          <a:lstStyle/>
          <a:p>
            <a:pPr algn="ctr">
              <a:defRPr/>
            </a:pP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SCS</a:t>
            </a:r>
          </a:p>
        </p:txBody>
      </p:sp>
      <p:sp>
        <p:nvSpPr>
          <p:cNvPr id="8" name="Rectangle 7"/>
          <p:cNvSpPr/>
          <p:nvPr/>
        </p:nvSpPr>
        <p:spPr>
          <a:xfrm>
            <a:off x="6360585" y="-15648"/>
            <a:ext cx="2146178" cy="923330"/>
          </a:xfrm>
          <a:prstGeom prst="rect">
            <a:avLst/>
          </a:prstGeom>
          <a:noFill/>
        </p:spPr>
        <p:txBody>
          <a:bodyPr wrap="none">
            <a:spAutoFit/>
          </a:bodyPr>
          <a:lstStyle/>
          <a:p>
            <a:pPr algn="ctr">
              <a:defRPr/>
            </a:pP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FFMQ</a:t>
            </a:r>
          </a:p>
        </p:txBody>
      </p:sp>
      <p:sp>
        <p:nvSpPr>
          <p:cNvPr id="9" name="Rectangle 8"/>
          <p:cNvSpPr/>
          <p:nvPr/>
        </p:nvSpPr>
        <p:spPr>
          <a:xfrm>
            <a:off x="3546093" y="2038350"/>
            <a:ext cx="1069561" cy="923330"/>
          </a:xfrm>
          <a:prstGeom prst="rect">
            <a:avLst/>
          </a:prstGeom>
          <a:noFill/>
        </p:spPr>
        <p:txBody>
          <a:bodyPr wrap="none">
            <a:spAutoFit/>
          </a:bodyPr>
          <a:lstStyle/>
          <a:p>
            <a:pPr algn="ctr">
              <a:defRPr/>
            </a:pP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IRI</a:t>
            </a:r>
          </a:p>
        </p:txBody>
      </p:sp>
      <p:sp>
        <p:nvSpPr>
          <p:cNvPr id="10" name="Rectangle 9"/>
          <p:cNvSpPr/>
          <p:nvPr/>
        </p:nvSpPr>
        <p:spPr>
          <a:xfrm>
            <a:off x="6727992" y="4220170"/>
            <a:ext cx="2416008" cy="923330"/>
          </a:xfrm>
          <a:prstGeom prst="rect">
            <a:avLst/>
          </a:prstGeom>
          <a:noFill/>
        </p:spPr>
        <p:txBody>
          <a:bodyPr wrap="none">
            <a:spAutoFit/>
          </a:bodyPr>
          <a:lstStyle/>
          <a:p>
            <a:pPr algn="ctr">
              <a:defRPr/>
            </a:pP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AAQ-S</a:t>
            </a:r>
          </a:p>
        </p:txBody>
      </p:sp>
      <p:pic>
        <p:nvPicPr>
          <p:cNvPr id="66569"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00850" y="1657350"/>
            <a:ext cx="23368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6553200" y="2495550"/>
            <a:ext cx="2147192" cy="923330"/>
          </a:xfrm>
          <a:prstGeom prst="rect">
            <a:avLst/>
          </a:prstGeom>
          <a:noFill/>
        </p:spPr>
        <p:txBody>
          <a:bodyPr wrap="none">
            <a:spAutoFit/>
          </a:bodyPr>
          <a:lstStyle/>
          <a:p>
            <a:pPr algn="ctr">
              <a:defRPr/>
            </a:pP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SDOS</a:t>
            </a:r>
          </a:p>
        </p:txBody>
      </p:sp>
      <p:sp>
        <p:nvSpPr>
          <p:cNvPr id="66571" name="TextBox 12"/>
          <p:cNvSpPr txBox="1">
            <a:spLocks noChangeArrowheads="1"/>
          </p:cNvSpPr>
          <p:nvPr/>
        </p:nvSpPr>
        <p:spPr bwMode="auto">
          <a:xfrm>
            <a:off x="0" y="1581150"/>
            <a:ext cx="21336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chemeClr val="bg1"/>
                </a:solidFill>
              </a:rPr>
              <a:t>Acceptance and Action towards Interracial Intimacy</a:t>
            </a:r>
          </a:p>
        </p:txBody>
      </p:sp>
      <p:cxnSp>
        <p:nvCxnSpPr>
          <p:cNvPr id="15" name="Straight Arrow Connector 14"/>
          <p:cNvCxnSpPr/>
          <p:nvPr/>
        </p:nvCxnSpPr>
        <p:spPr bwMode="auto">
          <a:xfrm flipV="1">
            <a:off x="1752600" y="819150"/>
            <a:ext cx="1295400" cy="1447800"/>
          </a:xfrm>
          <a:prstGeom prst="straightConnector1">
            <a:avLst/>
          </a:prstGeom>
          <a:solidFill>
            <a:schemeClr val="accent1"/>
          </a:solidFill>
          <a:ln w="9525" cap="flat" cmpd="sng" algn="ctr">
            <a:solidFill>
              <a:srgbClr val="FFFF00"/>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 name="Straight Arrow Connector 15"/>
          <p:cNvCxnSpPr/>
          <p:nvPr/>
        </p:nvCxnSpPr>
        <p:spPr bwMode="auto">
          <a:xfrm flipV="1">
            <a:off x="1828800" y="1276350"/>
            <a:ext cx="5029200" cy="1066800"/>
          </a:xfrm>
          <a:prstGeom prst="straightConnector1">
            <a:avLst/>
          </a:prstGeom>
          <a:solidFill>
            <a:schemeClr val="accent1"/>
          </a:solidFill>
          <a:ln w="9525" cap="flat" cmpd="sng" algn="ctr">
            <a:solidFill>
              <a:srgbClr val="FFFF00"/>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 name="Straight Arrow Connector 17"/>
          <p:cNvCxnSpPr/>
          <p:nvPr/>
        </p:nvCxnSpPr>
        <p:spPr bwMode="auto">
          <a:xfrm>
            <a:off x="1828800" y="2266950"/>
            <a:ext cx="5257800" cy="228600"/>
          </a:xfrm>
          <a:prstGeom prst="straightConnector1">
            <a:avLst/>
          </a:prstGeom>
          <a:solidFill>
            <a:schemeClr val="accent1"/>
          </a:solidFill>
          <a:ln w="9525" cap="flat" cmpd="sng" algn="ctr">
            <a:solidFill>
              <a:srgbClr val="FFFF00"/>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0" name="Straight Arrow Connector 19"/>
          <p:cNvCxnSpPr/>
          <p:nvPr/>
        </p:nvCxnSpPr>
        <p:spPr bwMode="auto">
          <a:xfrm>
            <a:off x="1828800" y="2419350"/>
            <a:ext cx="4419600" cy="2057400"/>
          </a:xfrm>
          <a:prstGeom prst="straightConnector1">
            <a:avLst/>
          </a:prstGeom>
          <a:solidFill>
            <a:schemeClr val="accent1"/>
          </a:solidFill>
          <a:ln w="9525" cap="flat" cmpd="sng" algn="ctr">
            <a:solidFill>
              <a:srgbClr val="FFFF00"/>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4" name="Straight Arrow Connector 23"/>
          <p:cNvCxnSpPr/>
          <p:nvPr/>
        </p:nvCxnSpPr>
        <p:spPr bwMode="auto">
          <a:xfrm>
            <a:off x="1905000" y="2343150"/>
            <a:ext cx="1447800" cy="685800"/>
          </a:xfrm>
          <a:prstGeom prst="straightConnector1">
            <a:avLst/>
          </a:prstGeom>
          <a:solidFill>
            <a:schemeClr val="accent1"/>
          </a:solidFill>
          <a:ln w="9525" cap="flat" cmpd="sng" algn="ctr">
            <a:solidFill>
              <a:srgbClr val="FFFF00"/>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World Domination through Peace, Love, and Understanding</a:t>
            </a:r>
            <a:endParaRPr lang="en-US" b="0">
              <a:latin typeface="Times" charset="0"/>
            </a:endParaRPr>
          </a:p>
        </p:txBody>
      </p:sp>
      <p:sp>
        <p:nvSpPr>
          <p:cNvPr id="68610" name="TextBox 2"/>
          <p:cNvSpPr txBox="1">
            <a:spLocks noChangeArrowheads="1"/>
          </p:cNvSpPr>
          <p:nvPr/>
        </p:nvSpPr>
        <p:spPr bwMode="auto">
          <a:xfrm>
            <a:off x="33338" y="819150"/>
            <a:ext cx="4187825"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FF"/>
                </a:solidFill>
              </a:rPr>
              <a:t>Model fit statistics</a:t>
            </a:r>
          </a:p>
          <a:p>
            <a:endParaRPr lang="en-US">
              <a:solidFill>
                <a:srgbClr val="FFFFFF"/>
              </a:solidFill>
            </a:endParaRPr>
          </a:p>
          <a:p>
            <a:r>
              <a:rPr lang="en-US">
                <a:solidFill>
                  <a:srgbClr val="FFFFFF"/>
                </a:solidFill>
              </a:rPr>
              <a:t>Chi-square 	127.59 </a:t>
            </a:r>
          </a:p>
          <a:p>
            <a:r>
              <a:rPr lang="en-US">
                <a:solidFill>
                  <a:srgbClr val="FFFFFF"/>
                </a:solidFill>
              </a:rPr>
              <a:t>df 		60</a:t>
            </a:r>
          </a:p>
          <a:p>
            <a:r>
              <a:rPr lang="en-US">
                <a:solidFill>
                  <a:srgbClr val="FFFFFF"/>
                </a:solidFill>
              </a:rPr>
              <a:t>CFI 		.97</a:t>
            </a:r>
          </a:p>
          <a:p>
            <a:r>
              <a:rPr lang="en-US">
                <a:solidFill>
                  <a:srgbClr val="FFFFFF"/>
                </a:solidFill>
              </a:rPr>
              <a:t>TLI 		.96</a:t>
            </a:r>
          </a:p>
          <a:p>
            <a:r>
              <a:rPr lang="en-US">
                <a:solidFill>
                  <a:srgbClr val="FFFFFF"/>
                </a:solidFill>
              </a:rPr>
              <a:t>RMSEA 	.054 [.041-.067]</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963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00150"/>
            <a:ext cx="9144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875" y="3032125"/>
            <a:ext cx="43592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3028950"/>
            <a:ext cx="48006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 y="0"/>
            <a:ext cx="8991600" cy="1384995"/>
          </a:xfrm>
          <a:prstGeom prst="rect">
            <a:avLst/>
          </a:prstGeom>
          <a:noFill/>
        </p:spPr>
        <p:txBody>
          <a:bodyPr>
            <a:spAutoFit/>
          </a:bodyPr>
          <a:lstStyle/>
          <a:p>
            <a:pPr algn="ctr">
              <a:defRPr/>
            </a:pP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Factor 1</a:t>
            </a:r>
          </a:p>
          <a:p>
            <a:pPr algn="ctr">
              <a:defRP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Attitude towards interracial Intimacy or acceptance of mentioning race preferences online</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8991600" cy="1384995"/>
          </a:xfrm>
          <a:prstGeom prst="rect">
            <a:avLst/>
          </a:prstGeom>
          <a:noFill/>
        </p:spPr>
        <p:txBody>
          <a:bodyPr>
            <a:spAutoFit/>
          </a:bodyPr>
          <a:lstStyle/>
          <a:p>
            <a:pPr algn="ctr">
              <a:defRPr/>
            </a:pP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Factor 2</a:t>
            </a:r>
          </a:p>
          <a:p>
            <a:pPr algn="ctr">
              <a:defRP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Desirability (or lack of) of People of Color as Intimate Partners</a:t>
            </a:r>
          </a:p>
        </p:txBody>
      </p:sp>
      <p:pic>
        <p:nvPicPr>
          <p:cNvPr id="7168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28750"/>
            <a:ext cx="34036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352550"/>
            <a:ext cx="2971800"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409950"/>
            <a:ext cx="35052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3105150"/>
            <a:ext cx="274320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05200" y="3790950"/>
            <a:ext cx="28956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7"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1352550"/>
            <a:ext cx="2743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8991600" cy="954107"/>
          </a:xfrm>
          <a:prstGeom prst="rect">
            <a:avLst/>
          </a:prstGeom>
          <a:noFill/>
        </p:spPr>
        <p:txBody>
          <a:bodyPr>
            <a:spAutoFit/>
          </a:bodyPr>
          <a:lstStyle/>
          <a:p>
            <a:pPr algn="ctr">
              <a:defRPr/>
            </a:pP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Factor 3</a:t>
            </a:r>
          </a:p>
          <a:p>
            <a:pPr algn="ctr">
              <a:defRP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Whites are the most desirable</a:t>
            </a:r>
          </a:p>
        </p:txBody>
      </p:sp>
      <p:pic>
        <p:nvPicPr>
          <p:cNvPr id="7270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47950"/>
            <a:ext cx="4090988"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48288" y="2647950"/>
            <a:ext cx="3795712"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1428750"/>
            <a:ext cx="462280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4" name="TextBox 1"/>
          <p:cNvSpPr txBox="1">
            <a:spLocks noChangeArrowheads="1"/>
          </p:cNvSpPr>
          <p:nvPr/>
        </p:nvSpPr>
        <p:spPr bwMode="auto">
          <a:xfrm>
            <a:off x="0" y="1123950"/>
            <a:ext cx="2460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r = -0.30, p&lt;0.01</a:t>
            </a:r>
          </a:p>
        </p:txBody>
      </p:sp>
      <p:sp>
        <p:nvSpPr>
          <p:cNvPr id="74755" name="TextBox 3"/>
          <p:cNvSpPr txBox="1">
            <a:spLocks noChangeArrowheads="1"/>
          </p:cNvSpPr>
          <p:nvPr/>
        </p:nvSpPr>
        <p:spPr bwMode="auto">
          <a:xfrm>
            <a:off x="1588" y="33338"/>
            <a:ext cx="36560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AAQ-S </a:t>
            </a:r>
          </a:p>
          <a:p>
            <a:r>
              <a:rPr lang="en-US"/>
              <a:t>psychological flexibility subscale</a:t>
            </a: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9144000" cy="512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TextBox 3"/>
          <p:cNvSpPr txBox="1">
            <a:spLocks noChangeArrowheads="1"/>
          </p:cNvSpPr>
          <p:nvPr/>
        </p:nvSpPr>
        <p:spPr bwMode="auto">
          <a:xfrm>
            <a:off x="1588" y="33338"/>
            <a:ext cx="36560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AAQ-S </a:t>
            </a:r>
          </a:p>
          <a:p>
            <a:r>
              <a:rPr lang="en-US"/>
              <a:t>psychological inflexibility subscale</a:t>
            </a:r>
          </a:p>
        </p:txBody>
      </p:sp>
      <p:sp>
        <p:nvSpPr>
          <p:cNvPr id="75779" name="TextBox 4"/>
          <p:cNvSpPr txBox="1">
            <a:spLocks noChangeArrowheads="1"/>
          </p:cNvSpPr>
          <p:nvPr/>
        </p:nvSpPr>
        <p:spPr bwMode="auto">
          <a:xfrm>
            <a:off x="0" y="1123950"/>
            <a:ext cx="2357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r = 0.18, p&lt;0.01</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World Domination through Peace, Love, and Understanding</a:t>
            </a:r>
            <a:endParaRPr lang="en-US" b="0">
              <a:latin typeface="Times" charset="0"/>
            </a:endParaRPr>
          </a:p>
        </p:txBody>
      </p:sp>
      <p:pic>
        <p:nvPicPr>
          <p:cNvPr id="3072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 y="0"/>
            <a:ext cx="90408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2" name="TextBox 2"/>
          <p:cNvSpPr txBox="1">
            <a:spLocks noChangeArrowheads="1"/>
          </p:cNvSpPr>
          <p:nvPr/>
        </p:nvSpPr>
        <p:spPr bwMode="auto">
          <a:xfrm>
            <a:off x="15875" y="4313238"/>
            <a:ext cx="53673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chemeClr val="bg1"/>
                </a:solidFill>
              </a:rPr>
              <a:t>Social dominance Orientation (SDOS)</a:t>
            </a:r>
          </a:p>
          <a:p>
            <a:r>
              <a:rPr lang="en-US">
                <a:solidFill>
                  <a:schemeClr val="bg1"/>
                </a:solidFill>
              </a:rPr>
              <a:t>r = 0.30, p&lt;0.01</a:t>
            </a: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25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6" name="TextBox 2"/>
          <p:cNvSpPr txBox="1">
            <a:spLocks noChangeArrowheads="1"/>
          </p:cNvSpPr>
          <p:nvPr/>
        </p:nvSpPr>
        <p:spPr bwMode="auto">
          <a:xfrm>
            <a:off x="15875" y="4313238"/>
            <a:ext cx="24368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a:solidFill>
                <a:schemeClr val="bg1"/>
              </a:solidFill>
            </a:endParaRPr>
          </a:p>
          <a:p>
            <a:r>
              <a:rPr lang="en-US">
                <a:solidFill>
                  <a:schemeClr val="bg1"/>
                </a:solidFill>
              </a:rPr>
              <a:t>r = -0.11, p&lt;0.05</a:t>
            </a:r>
          </a:p>
        </p:txBody>
      </p:sp>
      <p:sp>
        <p:nvSpPr>
          <p:cNvPr id="77827" name="Rectangle 1"/>
          <p:cNvSpPr>
            <a:spLocks noChangeArrowheads="1"/>
          </p:cNvSpPr>
          <p:nvPr/>
        </p:nvSpPr>
        <p:spPr bwMode="auto">
          <a:xfrm>
            <a:off x="25400" y="-20638"/>
            <a:ext cx="4572000" cy="460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chemeClr val="bg1"/>
                </a:solidFill>
              </a:rPr>
              <a:t>Perspective taking</a:t>
            </a:r>
            <a:endParaRPr lang="en-US"/>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0" name="Rectangle 1"/>
          <p:cNvSpPr>
            <a:spLocks noChangeArrowheads="1"/>
          </p:cNvSpPr>
          <p:nvPr/>
        </p:nvSpPr>
        <p:spPr bwMode="auto">
          <a:xfrm>
            <a:off x="0" y="0"/>
            <a:ext cx="457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Empathy </a:t>
            </a:r>
          </a:p>
          <a:p>
            <a:r>
              <a:rPr lang="en-US"/>
              <a:t>r = -.12, p&lt;0.05</a:t>
            </a: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World Domination through Peace, Love, and Understanding</a:t>
            </a:r>
            <a:endParaRPr lang="en-US" b="0">
              <a:latin typeface="Times" charset="0"/>
            </a:endParaRPr>
          </a:p>
        </p:txBody>
      </p:sp>
      <p:pic>
        <p:nvPicPr>
          <p:cNvPr id="7987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28850"/>
            <a:ext cx="4572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25" y="1588"/>
            <a:ext cx="457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World Domination through Peace, Love, and Understanding</a:t>
            </a:r>
            <a:endParaRPr lang="en-US" b="0">
              <a:latin typeface="Times" charset="0"/>
            </a:endParaRPr>
          </a:p>
        </p:txBody>
      </p:sp>
      <p:pic>
        <p:nvPicPr>
          <p:cNvPr id="8192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57200"/>
            <a:ext cx="83820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World Domination through Peace, Love, and Understanding</a:t>
            </a:r>
            <a:endParaRPr lang="en-US" b="0">
              <a:latin typeface="Times" charset="0"/>
            </a:endParaRPr>
          </a:p>
        </p:txBody>
      </p:sp>
      <p:pic>
        <p:nvPicPr>
          <p:cNvPr id="8397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43141"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0"/>
            <a:ext cx="2286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2514600" y="-2435"/>
            <a:ext cx="2133600" cy="1422400"/>
          </a:xfrm>
          <a:prstGeom prst="rect">
            <a:avLst/>
          </a:prstGeom>
        </p:spPr>
      </p:pic>
      <p:pic>
        <p:nvPicPr>
          <p:cNvPr id="4" name="Picture 3"/>
          <p:cNvPicPr>
            <a:picLocks noChangeAspect="1"/>
          </p:cNvPicPr>
          <p:nvPr/>
        </p:nvPicPr>
        <p:blipFill>
          <a:blip r:embed="rId5"/>
          <a:stretch>
            <a:fillRect/>
          </a:stretch>
        </p:blipFill>
        <p:spPr>
          <a:xfrm>
            <a:off x="-1309" y="1428750"/>
            <a:ext cx="2168525" cy="2036042"/>
          </a:xfrm>
          <a:prstGeom prst="rect">
            <a:avLst/>
          </a:prstGeom>
        </p:spPr>
      </p:pic>
      <p:pic>
        <p:nvPicPr>
          <p:cNvPr id="5" name="Picture 4"/>
          <p:cNvPicPr>
            <a:picLocks noChangeAspect="1"/>
          </p:cNvPicPr>
          <p:nvPr/>
        </p:nvPicPr>
        <p:blipFill>
          <a:blip r:embed="rId6"/>
          <a:stretch>
            <a:fillRect/>
          </a:stretch>
        </p:blipFill>
        <p:spPr>
          <a:xfrm>
            <a:off x="2133600" y="1428750"/>
            <a:ext cx="2003425" cy="2133600"/>
          </a:xfrm>
          <a:prstGeom prst="rect">
            <a:avLst/>
          </a:prstGeom>
        </p:spPr>
      </p:pic>
      <p:pic>
        <p:nvPicPr>
          <p:cNvPr id="6" name="Picture 5"/>
          <p:cNvPicPr>
            <a:picLocks noChangeAspect="1"/>
          </p:cNvPicPr>
          <p:nvPr/>
        </p:nvPicPr>
        <p:blipFill>
          <a:blip r:embed="rId7"/>
          <a:stretch>
            <a:fillRect/>
          </a:stretch>
        </p:blipFill>
        <p:spPr>
          <a:xfrm>
            <a:off x="4114800" y="1428750"/>
            <a:ext cx="2743200" cy="2133600"/>
          </a:xfrm>
          <a:prstGeom prst="rect">
            <a:avLst/>
          </a:prstGeom>
        </p:spPr>
      </p:pic>
      <p:pic>
        <p:nvPicPr>
          <p:cNvPr id="7" name="Picture 6"/>
          <p:cNvPicPr>
            <a:picLocks noChangeAspect="1"/>
          </p:cNvPicPr>
          <p:nvPr/>
        </p:nvPicPr>
        <p:blipFill>
          <a:blip r:embed="rId8"/>
          <a:stretch>
            <a:fillRect/>
          </a:stretch>
        </p:blipFill>
        <p:spPr>
          <a:xfrm>
            <a:off x="6858000" y="0"/>
            <a:ext cx="2286000" cy="2114550"/>
          </a:xfrm>
          <a:prstGeom prst="rect">
            <a:avLst/>
          </a:prstGeom>
        </p:spPr>
      </p:pic>
      <p:pic>
        <p:nvPicPr>
          <p:cNvPr id="8" name="Picture 7"/>
          <p:cNvPicPr>
            <a:picLocks noChangeAspect="1"/>
          </p:cNvPicPr>
          <p:nvPr/>
        </p:nvPicPr>
        <p:blipFill>
          <a:blip r:embed="rId9"/>
          <a:stretch>
            <a:fillRect/>
          </a:stretch>
        </p:blipFill>
        <p:spPr>
          <a:xfrm>
            <a:off x="3810000" y="3562350"/>
            <a:ext cx="3513138" cy="1581150"/>
          </a:xfrm>
          <a:prstGeom prst="rect">
            <a:avLst/>
          </a:prstGeom>
        </p:spPr>
      </p:pic>
      <p:pic>
        <p:nvPicPr>
          <p:cNvPr id="9" name="Picture 8"/>
          <p:cNvPicPr>
            <a:picLocks noChangeAspect="1"/>
          </p:cNvPicPr>
          <p:nvPr/>
        </p:nvPicPr>
        <p:blipFill>
          <a:blip r:embed="rId10"/>
          <a:stretch>
            <a:fillRect/>
          </a:stretch>
        </p:blipFill>
        <p:spPr>
          <a:xfrm>
            <a:off x="0" y="3486149"/>
            <a:ext cx="3810000" cy="1637993"/>
          </a:xfrm>
          <a:prstGeom prst="rect">
            <a:avLst/>
          </a:prstGeom>
        </p:spPr>
      </p:pic>
      <p:pic>
        <p:nvPicPr>
          <p:cNvPr id="10" name="Picture 9"/>
          <p:cNvPicPr>
            <a:picLocks noChangeAspect="1"/>
          </p:cNvPicPr>
          <p:nvPr/>
        </p:nvPicPr>
        <p:blipFill>
          <a:blip r:embed="rId11"/>
          <a:stretch>
            <a:fillRect/>
          </a:stretch>
        </p:blipFill>
        <p:spPr>
          <a:xfrm>
            <a:off x="6858000" y="2114550"/>
            <a:ext cx="2292342" cy="1447800"/>
          </a:xfrm>
          <a:prstGeom prst="rect">
            <a:avLst/>
          </a:prstGeom>
        </p:spPr>
      </p:pic>
      <p:pic>
        <p:nvPicPr>
          <p:cNvPr id="11" name="Picture 10"/>
          <p:cNvPicPr>
            <a:picLocks noChangeAspect="1"/>
          </p:cNvPicPr>
          <p:nvPr/>
        </p:nvPicPr>
        <p:blipFill>
          <a:blip r:embed="rId12"/>
          <a:stretch>
            <a:fillRect/>
          </a:stretch>
        </p:blipFill>
        <p:spPr>
          <a:xfrm>
            <a:off x="7239000" y="3562350"/>
            <a:ext cx="1905000" cy="158115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World Domination through Peace, Love, and Understanding</a:t>
            </a:r>
            <a:endParaRPr lang="en-US" b="0">
              <a:latin typeface="Times" charset="0"/>
            </a:endParaRPr>
          </a:p>
        </p:txBody>
      </p:sp>
      <p:pic>
        <p:nvPicPr>
          <p:cNvPr id="8499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33350"/>
            <a:ext cx="7894638" cy="436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Grp="1" noChangeArrowheads="1"/>
          </p:cNvSpPr>
          <p:nvPr>
            <p:ph type="ctrTitle" idx="4294967295"/>
          </p:nvPr>
        </p:nvSpPr>
        <p:spPr>
          <a:xfrm>
            <a:off x="1371600" y="514350"/>
            <a:ext cx="7772400" cy="857250"/>
          </a:xfrm>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smtClean="0"/>
              <a:t>Interracial Intimacy or Sexual Racism measure</a:t>
            </a:r>
            <a:endParaRPr lang="en-US" dirty="0">
              <a:latin typeface="Arial" charset="0"/>
              <a:ea typeface="ＭＳ Ｐゴシック" charset="0"/>
            </a:endParaRPr>
          </a:p>
        </p:txBody>
      </p:sp>
      <p:sp>
        <p:nvSpPr>
          <p:cNvPr id="5122" name="Rectangle 3"/>
          <p:cNvSpPr>
            <a:spLocks noGrp="1" noChangeArrowheads="1"/>
          </p:cNvSpPr>
          <p:nvPr>
            <p:ph type="subTitle" idx="4294967295"/>
          </p:nvPr>
        </p:nvSpPr>
        <p:spPr>
          <a:xfrm>
            <a:off x="2895600" y="1504950"/>
            <a:ext cx="6400800" cy="1314450"/>
          </a:xfrm>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ctr">
              <a:buFontTx/>
              <a:buNone/>
              <a:defRPr/>
            </a:pPr>
            <a:r>
              <a:rPr lang="en-US" dirty="0" smtClean="0">
                <a:latin typeface="Arial" charset="0"/>
                <a:ea typeface="ＭＳ Ｐゴシック" charset="0"/>
              </a:rPr>
              <a:t>Yash Bhambhani, Maureen Flynn, Karen Kate </a:t>
            </a:r>
            <a:r>
              <a:rPr lang="en-US" dirty="0" err="1" smtClean="0">
                <a:latin typeface="Arial" charset="0"/>
                <a:ea typeface="ＭＳ Ｐゴシック" charset="0"/>
              </a:rPr>
              <a:t>Kellum</a:t>
            </a:r>
            <a:r>
              <a:rPr lang="en-US" dirty="0" smtClean="0">
                <a:latin typeface="Arial" charset="0"/>
                <a:ea typeface="ＭＳ Ｐゴシック" charset="0"/>
              </a:rPr>
              <a:t> &amp; Kelly G. Wilson</a:t>
            </a:r>
          </a:p>
          <a:p>
            <a:pPr marL="0" indent="0" algn="ctr">
              <a:buFontTx/>
              <a:buNone/>
              <a:defRPr/>
            </a:pPr>
            <a:r>
              <a:rPr lang="en-US" sz="2400" dirty="0" smtClean="0">
                <a:latin typeface="Arial" charset="0"/>
                <a:ea typeface="ＭＳ Ｐゴシック" charset="0"/>
              </a:rPr>
              <a:t>Questions: </a:t>
            </a:r>
            <a:r>
              <a:rPr lang="en-US" sz="2400" dirty="0" err="1" smtClean="0">
                <a:latin typeface="Arial" charset="0"/>
                <a:ea typeface="ＭＳ Ｐゴシック" charset="0"/>
              </a:rPr>
              <a:t>ybhambha@go.olemiss.edu</a:t>
            </a:r>
            <a:endParaRPr lang="en-US" sz="2400" dirty="0">
              <a:latin typeface="Arial" charset="0"/>
              <a:ea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World Domination through Peace, Love, and Understanding</a:t>
            </a:r>
            <a:endParaRPr lang="en-US" b="0">
              <a:latin typeface="Times" charset="0"/>
            </a:endParaRPr>
          </a:p>
        </p:txBody>
      </p:sp>
      <p:pic>
        <p:nvPicPr>
          <p:cNvPr id="3174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641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0"/>
            <a:ext cx="42481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World Domination through Peace, Love, and Understanding</a:t>
            </a:r>
            <a:endParaRPr lang="en-US" b="0">
              <a:latin typeface="Times" charset="0"/>
            </a:endParaRPr>
          </a:p>
        </p:txBody>
      </p:sp>
      <p:pic>
        <p:nvPicPr>
          <p:cNvPr id="3277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91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0"/>
            <a:ext cx="49688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World Domination through Peace, Love, and Understanding</a:t>
            </a:r>
            <a:endParaRPr lang="en-US" b="0">
              <a:latin typeface="Times" charset="0"/>
            </a:endParaRPr>
          </a:p>
        </p:txBody>
      </p:sp>
      <p:pic>
        <p:nvPicPr>
          <p:cNvPr id="3379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0"/>
            <a:ext cx="91344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World Domination through Peace, Love, and Understanding</a:t>
            </a:r>
            <a:endParaRPr lang="en-US" b="0">
              <a:latin typeface="Times" charset="0"/>
            </a:endParaRPr>
          </a:p>
        </p:txBody>
      </p:sp>
      <p:pic>
        <p:nvPicPr>
          <p:cNvPr id="3481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958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0638"/>
            <a:ext cx="4648200" cy="516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oll exp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8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ontextual Psychology">
  <a:themeElements>
    <a:clrScheme name="Contextual Psychology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ontextual Psychology">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Contextual Psychology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ntextual Psychology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ntextual Psychology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ntextual Psychology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xtual Psychology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ntextual Psychology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ntextual Psychology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16969</TotalTime>
  <Words>727</Words>
  <Application>Microsoft Macintosh PowerPoint</Application>
  <PresentationFormat>On-screen Show (16:9)</PresentationFormat>
  <Paragraphs>137</Paragraphs>
  <Slides>47</Slides>
  <Notes>12</Notes>
  <HiddenSlides>0</HiddenSlides>
  <MMClips>1</MMClips>
  <ScaleCrop>false</ScaleCrop>
  <HeadingPairs>
    <vt:vector size="4" baseType="variant">
      <vt:variant>
        <vt:lpstr>Theme</vt:lpstr>
      </vt:variant>
      <vt:variant>
        <vt:i4>2</vt:i4>
      </vt:variant>
      <vt:variant>
        <vt:lpstr>Slide Titles</vt:lpstr>
      </vt:variant>
      <vt:variant>
        <vt:i4>47</vt:i4>
      </vt:variant>
    </vt:vector>
  </HeadingPairs>
  <TitlesOfParts>
    <vt:vector size="49" baseType="lpstr">
      <vt:lpstr>Blank Presentation</vt:lpstr>
      <vt:lpstr>Contextual Psychology</vt:lpstr>
      <vt:lpstr>Developing a measure of Acceptance and Action towards Inter-racial Intimacy (aka Sexual Racism)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Interracial Intimacy or Sexual Racism measure</vt:lpstr>
    </vt:vector>
  </TitlesOfParts>
  <Company>The University of Mississippi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Article Title</dc:title>
  <dc:creator>Karen Kate Kellum</dc:creator>
  <cp:lastModifiedBy>Yash Bhambhani</cp:lastModifiedBy>
  <cp:revision>60</cp:revision>
  <dcterms:created xsi:type="dcterms:W3CDTF">2008-01-03T14:39:49Z</dcterms:created>
  <dcterms:modified xsi:type="dcterms:W3CDTF">2016-07-02T23:18:07Z</dcterms:modified>
</cp:coreProperties>
</file>